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Inter"/>
      <p:regular r:id="rId31"/>
      <p:bold r:id="rId32"/>
      <p:italic r:id="rId33"/>
      <p:boldItalic r:id="rId34"/>
    </p:embeddedFont>
    <p:embeddedFont>
      <p:font typeface="IBM Plex Mono SemiBold"/>
      <p:regular r:id="rId35"/>
      <p:bold r:id="rId36"/>
      <p:italic r:id="rId37"/>
      <p:boldItalic r:id="rId38"/>
    </p:embeddedFont>
    <p:embeddedFont>
      <p:font typeface="Space Grotesk Medium"/>
      <p:regular r:id="rId39"/>
      <p:bold r:id="rId40"/>
    </p:embeddedFont>
    <p:embeddedFont>
      <p:font typeface="Inter Medium"/>
      <p:regular r:id="rId41"/>
      <p:bold r:id="rId42"/>
      <p:italic r:id="rId43"/>
      <p:boldItalic r:id="rId44"/>
    </p:embeddedFont>
    <p:embeddedFont>
      <p:font typeface="Anybody Black"/>
      <p:bold r:id="rId45"/>
      <p:boldItalic r:id="rId46"/>
    </p:embeddedFont>
    <p:embeddedFont>
      <p:font typeface="Inter Black"/>
      <p:bold r:id="rId47"/>
      <p:boldItalic r:id="rId48"/>
    </p:embeddedFont>
    <p:embeddedFont>
      <p:font typeface="Anybody"/>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3" roundtripDataSignature="AMtx7mjlemR3Cw+jFP3UgVQhZsfOWQSu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paceGroteskMedium-bold.fntdata"/><Relationship Id="rId42" Type="http://schemas.openxmlformats.org/officeDocument/2006/relationships/font" Target="fonts/InterMedium-bold.fntdata"/><Relationship Id="rId41" Type="http://schemas.openxmlformats.org/officeDocument/2006/relationships/font" Target="fonts/InterMedium-regular.fntdata"/><Relationship Id="rId44" Type="http://schemas.openxmlformats.org/officeDocument/2006/relationships/font" Target="fonts/InterMedium-boldItalic.fntdata"/><Relationship Id="rId43" Type="http://schemas.openxmlformats.org/officeDocument/2006/relationships/font" Target="fonts/InterMedium-italic.fntdata"/><Relationship Id="rId46" Type="http://schemas.openxmlformats.org/officeDocument/2006/relationships/font" Target="fonts/AnybodyBlack-boldItalic.fntdata"/><Relationship Id="rId45" Type="http://schemas.openxmlformats.org/officeDocument/2006/relationships/font" Target="fonts/AnybodyBlack-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InterBlack-boldItalic.fntdata"/><Relationship Id="rId47" Type="http://schemas.openxmlformats.org/officeDocument/2006/relationships/font" Target="fonts/InterBlack-bold.fntdata"/><Relationship Id="rId49" Type="http://schemas.openxmlformats.org/officeDocument/2006/relationships/font" Target="fonts/Anybody-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regular.fntdata"/><Relationship Id="rId30" Type="http://schemas.openxmlformats.org/officeDocument/2006/relationships/slide" Target="slides/slide24.xml"/><Relationship Id="rId33" Type="http://schemas.openxmlformats.org/officeDocument/2006/relationships/font" Target="fonts/Inter-italic.fntdata"/><Relationship Id="rId32" Type="http://schemas.openxmlformats.org/officeDocument/2006/relationships/font" Target="fonts/Inter-bold.fntdata"/><Relationship Id="rId35" Type="http://schemas.openxmlformats.org/officeDocument/2006/relationships/font" Target="fonts/IBMPlexMonoSemiBold-regular.fntdata"/><Relationship Id="rId34" Type="http://schemas.openxmlformats.org/officeDocument/2006/relationships/font" Target="fonts/Inter-boldItalic.fntdata"/><Relationship Id="rId37" Type="http://schemas.openxmlformats.org/officeDocument/2006/relationships/font" Target="fonts/IBMPlexMonoSemiBold-italic.fntdata"/><Relationship Id="rId36" Type="http://schemas.openxmlformats.org/officeDocument/2006/relationships/font" Target="fonts/IBMPlexMonoSemiBold-bold.fntdata"/><Relationship Id="rId39" Type="http://schemas.openxmlformats.org/officeDocument/2006/relationships/font" Target="fonts/SpaceGroteskMedium-regular.fntdata"/><Relationship Id="rId38" Type="http://schemas.openxmlformats.org/officeDocument/2006/relationships/font" Target="fonts/IBMPlexMonoSemiBol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nybody-italic.fntdata"/><Relationship Id="rId50" Type="http://schemas.openxmlformats.org/officeDocument/2006/relationships/font" Target="fonts/Anybody-bold.fntdata"/><Relationship Id="rId53" Type="http://customschemas.google.com/relationships/presentationmetadata" Target="metadata"/><Relationship Id="rId52" Type="http://schemas.openxmlformats.org/officeDocument/2006/relationships/font" Target="fonts/Anybody-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a04791cba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a04791cba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a04791cba8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a04791cba8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a04791cba8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a04791cba8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9" name="Shape 9"/>
        <p:cNvGrpSpPr/>
        <p:nvPr/>
      </p:nvGrpSpPr>
      <p:grpSpPr>
        <a:xfrm>
          <a:off x="0" y="0"/>
          <a:ext cx="0" cy="0"/>
          <a:chOff x="0" y="0"/>
          <a:chExt cx="0" cy="0"/>
        </a:xfrm>
      </p:grpSpPr>
      <p:pic>
        <p:nvPicPr>
          <p:cNvPr id="10" name="Google Shape;10;p27"/>
          <p:cNvPicPr preferRelativeResize="0"/>
          <p:nvPr/>
        </p:nvPicPr>
        <p:blipFill rotWithShape="1">
          <a:blip r:embed="rId2">
            <a:alphaModFix/>
          </a:blip>
          <a:srcRect b="0" l="0" r="0" t="0"/>
          <a:stretch/>
        </p:blipFill>
        <p:spPr>
          <a:xfrm>
            <a:off x="0" y="0"/>
            <a:ext cx="9144000" cy="5143505"/>
          </a:xfrm>
          <a:prstGeom prst="rect">
            <a:avLst/>
          </a:prstGeom>
          <a:noFill/>
          <a:ln>
            <a:noFill/>
          </a:ln>
        </p:spPr>
      </p:pic>
      <p:sp>
        <p:nvSpPr>
          <p:cNvPr id="11" name="Google Shape;11;p27"/>
          <p:cNvSpPr/>
          <p:nvPr/>
        </p:nvSpPr>
        <p:spPr>
          <a:xfrm>
            <a:off x="7709125" y="4738857"/>
            <a:ext cx="1116600" cy="279600"/>
          </a:xfrm>
          <a:prstGeom prst="roundRect">
            <a:avLst>
              <a:gd fmla="val 50000" name="adj"/>
            </a:avLst>
          </a:prstGeom>
          <a:solidFill>
            <a:srgbClr val="FFFF0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ybody Black"/>
              <a:ea typeface="Anybody Black"/>
              <a:cs typeface="Anybody Black"/>
              <a:sym typeface="Anybody Black"/>
            </a:endParaRPr>
          </a:p>
        </p:txBody>
      </p:sp>
      <p:sp>
        <p:nvSpPr>
          <p:cNvPr id="12" name="Google Shape;12;p27"/>
          <p:cNvSpPr txBox="1"/>
          <p:nvPr/>
        </p:nvSpPr>
        <p:spPr>
          <a:xfrm>
            <a:off x="7727275" y="4724757"/>
            <a:ext cx="1080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s-419" sz="800" u="none" cap="none" strike="noStrike">
                <a:solidFill>
                  <a:srgbClr val="434343"/>
                </a:solidFill>
                <a:latin typeface="Inter Medium"/>
                <a:ea typeface="Inter Medium"/>
                <a:cs typeface="Inter Medium"/>
                <a:sym typeface="Inter Medium"/>
              </a:rPr>
              <a:t>→ </a:t>
            </a:r>
            <a:r>
              <a:rPr b="0" i="0" lang="es-419" sz="800" u="none" cap="none" strike="noStrike">
                <a:solidFill>
                  <a:srgbClr val="222222"/>
                </a:solidFill>
                <a:latin typeface="IBM Plex Mono SemiBold"/>
                <a:ea typeface="IBM Plex Mono SemiBold"/>
                <a:cs typeface="IBM Plex Mono SemiBold"/>
                <a:sym typeface="IBM Plex Mono SemiBold"/>
              </a:rPr>
              <a:t>soyhenry.com</a:t>
            </a:r>
            <a:endParaRPr b="0" i="0" sz="800" u="none" cap="none" strike="noStrike">
              <a:solidFill>
                <a:srgbClr val="222222"/>
              </a:solidFill>
              <a:latin typeface="IBM Plex Mono SemiBold"/>
              <a:ea typeface="IBM Plex Mono SemiBold"/>
              <a:cs typeface="IBM Plex Mono SemiBold"/>
              <a:sym typeface="IBM Plex Mono SemiBold"/>
            </a:endParaRPr>
          </a:p>
        </p:txBody>
      </p:sp>
      <p:grpSp>
        <p:nvGrpSpPr>
          <p:cNvPr id="13" name="Google Shape;13;p27"/>
          <p:cNvGrpSpPr/>
          <p:nvPr/>
        </p:nvGrpSpPr>
        <p:grpSpPr>
          <a:xfrm rot="-5400000">
            <a:off x="236038" y="4746050"/>
            <a:ext cx="307800" cy="265200"/>
            <a:chOff x="1743875" y="3721300"/>
            <a:chExt cx="307800" cy="265200"/>
          </a:xfrm>
        </p:grpSpPr>
        <p:sp>
          <p:nvSpPr>
            <p:cNvPr id="14" name="Google Shape;14;p27"/>
            <p:cNvSpPr/>
            <p:nvPr/>
          </p:nvSpPr>
          <p:spPr>
            <a:xfrm>
              <a:off x="1765175" y="3721300"/>
              <a:ext cx="265200" cy="265200"/>
            </a:xfrm>
            <a:prstGeom prst="ellipse">
              <a:avLst/>
            </a:prstGeom>
            <a:solidFill>
              <a:srgbClr val="FFFF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ybody Black"/>
                <a:ea typeface="Anybody Black"/>
                <a:cs typeface="Anybody Black"/>
                <a:sym typeface="Anybody Black"/>
              </a:endParaRPr>
            </a:p>
          </p:txBody>
        </p:sp>
        <p:sp>
          <p:nvSpPr>
            <p:cNvPr id="15" name="Google Shape;15;p27"/>
            <p:cNvSpPr txBox="1"/>
            <p:nvPr/>
          </p:nvSpPr>
          <p:spPr>
            <a:xfrm rot="5400000">
              <a:off x="1767725" y="3700000"/>
              <a:ext cx="26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s-419" sz="800" u="none" cap="none" strike="noStrike">
                  <a:solidFill>
                    <a:schemeClr val="dk1"/>
                  </a:solidFill>
                  <a:latin typeface="Inter Medium"/>
                  <a:ea typeface="Inter Medium"/>
                  <a:cs typeface="Inter Medium"/>
                  <a:sym typeface="Inter Medium"/>
                </a:rPr>
                <a:t>→ </a:t>
              </a:r>
              <a:endParaRPr b="0" i="0" sz="14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 name="Shape 49"/>
        <p:cNvGrpSpPr/>
        <p:nvPr/>
      </p:nvGrpSpPr>
      <p:grpSpPr>
        <a:xfrm>
          <a:off x="0" y="0"/>
          <a:ext cx="0" cy="0"/>
          <a:chOff x="0" y="0"/>
          <a:chExt cx="0" cy="0"/>
        </a:xfrm>
      </p:grpSpPr>
      <p:sp>
        <p:nvSpPr>
          <p:cNvPr id="50" name="Google Shape;50;p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2" name="Google Shape;52;p3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3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4" name="Google Shape;5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3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7" name="Google Shape;5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sp>
        <p:nvSpPr>
          <p:cNvPr id="59" name="Google Shape;59;p3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0" name="Google Shape;60;p3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1" name="Google Shape;61;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8" name="Shape 68"/>
        <p:cNvGrpSpPr/>
        <p:nvPr/>
      </p:nvGrpSpPr>
      <p:grpSpPr>
        <a:xfrm>
          <a:off x="0" y="0"/>
          <a:ext cx="0" cy="0"/>
          <a:chOff x="0" y="0"/>
          <a:chExt cx="0" cy="0"/>
        </a:xfrm>
      </p:grpSpPr>
      <p:sp>
        <p:nvSpPr>
          <p:cNvPr id="69" name="Google Shape;69;g3a04791cba8_2_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0" name="Google Shape;70;g3a04791cba8_2_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1" name="Google Shape;71;g3a04791cba8_2_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g3a04791cba8_2_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4" name="Google Shape;74;g3a04791cba8_2_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5" name="Shape 75"/>
        <p:cNvGrpSpPr/>
        <p:nvPr/>
      </p:nvGrpSpPr>
      <p:grpSpPr>
        <a:xfrm>
          <a:off x="0" y="0"/>
          <a:ext cx="0" cy="0"/>
          <a:chOff x="0" y="0"/>
          <a:chExt cx="0" cy="0"/>
        </a:xfrm>
      </p:grpSpPr>
      <p:sp>
        <p:nvSpPr>
          <p:cNvPr id="76" name="Google Shape;76;g3a04791cba8_2_1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7" name="Google Shape;77;g3a04791cba8_2_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8" name="Google Shape;78;g3a04791cba8_2_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9" name="Shape 79"/>
        <p:cNvGrpSpPr/>
        <p:nvPr/>
      </p:nvGrpSpPr>
      <p:grpSpPr>
        <a:xfrm>
          <a:off x="0" y="0"/>
          <a:ext cx="0" cy="0"/>
          <a:chOff x="0" y="0"/>
          <a:chExt cx="0" cy="0"/>
        </a:xfrm>
      </p:grpSpPr>
      <p:sp>
        <p:nvSpPr>
          <p:cNvPr id="80" name="Google Shape;80;g3a04791cba8_2_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1" name="Google Shape;81;g3a04791cba8_2_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2" name="Google Shape;82;g3a04791cba8_2_1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3" name="Google Shape;83;g3a04791cba8_2_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g3a04791cba8_2_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6" name="Google Shape;86;g3a04791cba8_2_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7" name="Shape 87"/>
        <p:cNvGrpSpPr/>
        <p:nvPr/>
      </p:nvGrpSpPr>
      <p:grpSpPr>
        <a:xfrm>
          <a:off x="0" y="0"/>
          <a:ext cx="0" cy="0"/>
          <a:chOff x="0" y="0"/>
          <a:chExt cx="0" cy="0"/>
        </a:xfrm>
      </p:grpSpPr>
      <p:sp>
        <p:nvSpPr>
          <p:cNvPr id="88" name="Google Shape;88;g3a04791cba8_2_2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9" name="Google Shape;89;g3a04791cba8_2_2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0" name="Google Shape;90;g3a04791cba8_2_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2">
  <p:cSld name="SECTION_HEADER_1_1_1_1_1_1_1_1_3">
    <p:spTree>
      <p:nvGrpSpPr>
        <p:cNvPr id="16" name="Shape 16"/>
        <p:cNvGrpSpPr/>
        <p:nvPr/>
      </p:nvGrpSpPr>
      <p:grpSpPr>
        <a:xfrm>
          <a:off x="0" y="0"/>
          <a:ext cx="0" cy="0"/>
          <a:chOff x="0" y="0"/>
          <a:chExt cx="0" cy="0"/>
        </a:xfrm>
      </p:grpSpPr>
      <p:pic>
        <p:nvPicPr>
          <p:cNvPr id="17" name="Google Shape;17;p28"/>
          <p:cNvPicPr preferRelativeResize="0"/>
          <p:nvPr/>
        </p:nvPicPr>
        <p:blipFill rotWithShape="1">
          <a:blip r:embed="rId2">
            <a:alphaModFix/>
          </a:blip>
          <a:srcRect b="0" l="178" r="178" t="0"/>
          <a:stretch/>
        </p:blipFill>
        <p:spPr>
          <a:xfrm>
            <a:off x="8547694" y="274320"/>
            <a:ext cx="278027" cy="205740"/>
          </a:xfrm>
          <a:prstGeom prst="rect">
            <a:avLst/>
          </a:prstGeom>
          <a:noFill/>
          <a:ln>
            <a:noFill/>
          </a:ln>
        </p:spPr>
      </p:pic>
      <p:sp>
        <p:nvSpPr>
          <p:cNvPr id="18" name="Google Shape;18;p28"/>
          <p:cNvSpPr/>
          <p:nvPr/>
        </p:nvSpPr>
        <p:spPr>
          <a:xfrm>
            <a:off x="7709125" y="4738857"/>
            <a:ext cx="1116600" cy="279600"/>
          </a:xfrm>
          <a:prstGeom prst="roundRect">
            <a:avLst>
              <a:gd fmla="val 50000" name="adj"/>
            </a:avLst>
          </a:prstGeom>
          <a:solidFill>
            <a:srgbClr val="FFFF0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ybody Black"/>
              <a:ea typeface="Anybody Black"/>
              <a:cs typeface="Anybody Black"/>
              <a:sym typeface="Anybody Black"/>
            </a:endParaRPr>
          </a:p>
        </p:txBody>
      </p:sp>
      <p:sp>
        <p:nvSpPr>
          <p:cNvPr id="19" name="Google Shape;19;p28"/>
          <p:cNvSpPr txBox="1"/>
          <p:nvPr/>
        </p:nvSpPr>
        <p:spPr>
          <a:xfrm>
            <a:off x="7727275" y="4724757"/>
            <a:ext cx="1080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s-419" sz="800" u="none" cap="none" strike="noStrike">
                <a:solidFill>
                  <a:srgbClr val="434343"/>
                </a:solidFill>
                <a:latin typeface="Inter Medium"/>
                <a:ea typeface="Inter Medium"/>
                <a:cs typeface="Inter Medium"/>
                <a:sym typeface="Inter Medium"/>
              </a:rPr>
              <a:t>→ </a:t>
            </a:r>
            <a:r>
              <a:rPr b="0" i="0" lang="es-419" sz="800" u="none" cap="none" strike="noStrike">
                <a:solidFill>
                  <a:srgbClr val="222222"/>
                </a:solidFill>
                <a:latin typeface="IBM Plex Mono SemiBold"/>
                <a:ea typeface="IBM Plex Mono SemiBold"/>
                <a:cs typeface="IBM Plex Mono SemiBold"/>
                <a:sym typeface="IBM Plex Mono SemiBold"/>
              </a:rPr>
              <a:t>soyhenry.com</a:t>
            </a:r>
            <a:endParaRPr b="0" i="0" sz="800" u="none" cap="none" strike="noStrike">
              <a:solidFill>
                <a:srgbClr val="222222"/>
              </a:solidFill>
              <a:latin typeface="IBM Plex Mono SemiBold"/>
              <a:ea typeface="IBM Plex Mono SemiBold"/>
              <a:cs typeface="IBM Plex Mono SemiBold"/>
              <a:sym typeface="IBM Plex Mono SemiBold"/>
            </a:endParaRPr>
          </a:p>
        </p:txBody>
      </p:sp>
      <p:grpSp>
        <p:nvGrpSpPr>
          <p:cNvPr id="20" name="Google Shape;20;p28"/>
          <p:cNvGrpSpPr/>
          <p:nvPr/>
        </p:nvGrpSpPr>
        <p:grpSpPr>
          <a:xfrm rot="-5400000">
            <a:off x="236038" y="4746050"/>
            <a:ext cx="307800" cy="265200"/>
            <a:chOff x="1743875" y="3721300"/>
            <a:chExt cx="307800" cy="265200"/>
          </a:xfrm>
        </p:grpSpPr>
        <p:sp>
          <p:nvSpPr>
            <p:cNvPr id="21" name="Google Shape;21;p28"/>
            <p:cNvSpPr/>
            <p:nvPr/>
          </p:nvSpPr>
          <p:spPr>
            <a:xfrm>
              <a:off x="1765175" y="3721300"/>
              <a:ext cx="265200" cy="265200"/>
            </a:xfrm>
            <a:prstGeom prst="ellipse">
              <a:avLst/>
            </a:prstGeom>
            <a:solidFill>
              <a:srgbClr val="FFFF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ybody Black"/>
                <a:ea typeface="Anybody Black"/>
                <a:cs typeface="Anybody Black"/>
                <a:sym typeface="Anybody Black"/>
              </a:endParaRPr>
            </a:p>
          </p:txBody>
        </p:sp>
        <p:sp>
          <p:nvSpPr>
            <p:cNvPr id="22" name="Google Shape;22;p28"/>
            <p:cNvSpPr txBox="1"/>
            <p:nvPr/>
          </p:nvSpPr>
          <p:spPr>
            <a:xfrm rot="5400000">
              <a:off x="1767725" y="3700000"/>
              <a:ext cx="26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s-419" sz="800" u="none" cap="none" strike="noStrike">
                  <a:solidFill>
                    <a:schemeClr val="dk1"/>
                  </a:solidFill>
                  <a:latin typeface="Inter Medium"/>
                  <a:ea typeface="Inter Medium"/>
                  <a:cs typeface="Inter Medium"/>
                  <a:sym typeface="Inter Medium"/>
                </a:rPr>
                <a:t>→ </a:t>
              </a:r>
              <a:endParaRPr b="0" i="0" sz="1400" u="none" cap="none" strike="noStrike">
                <a:solidFill>
                  <a:schemeClr val="dk1"/>
                </a:solidFill>
                <a:latin typeface="Arial"/>
                <a:ea typeface="Arial"/>
                <a:cs typeface="Arial"/>
                <a:sym typeface="Arial"/>
              </a:endParaRPr>
            </a:p>
          </p:txBody>
        </p:sp>
      </p:grpSp>
    </p:spTree>
  </p:cSld>
  <p:clrMapOvr>
    <a:masterClrMapping/>
  </p:clrMapOvr>
  <p:extLst>
    <p:ext uri="{DCECCB84-F9BA-43D5-87BE-67443E8EF086}">
      <p15:sldGuideLst>
        <p15:guide id="1" orient="horz" pos="302">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1" name="Shape 91"/>
        <p:cNvGrpSpPr/>
        <p:nvPr/>
      </p:nvGrpSpPr>
      <p:grpSpPr>
        <a:xfrm>
          <a:off x="0" y="0"/>
          <a:ext cx="0" cy="0"/>
          <a:chOff x="0" y="0"/>
          <a:chExt cx="0" cy="0"/>
        </a:xfrm>
      </p:grpSpPr>
      <p:sp>
        <p:nvSpPr>
          <p:cNvPr id="92" name="Google Shape;92;g3a04791cba8_2_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3" name="Google Shape;93;g3a04791cba8_2_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 name="Shape 94"/>
        <p:cNvGrpSpPr/>
        <p:nvPr/>
      </p:nvGrpSpPr>
      <p:grpSpPr>
        <a:xfrm>
          <a:off x="0" y="0"/>
          <a:ext cx="0" cy="0"/>
          <a:chOff x="0" y="0"/>
          <a:chExt cx="0" cy="0"/>
        </a:xfrm>
      </p:grpSpPr>
      <p:sp>
        <p:nvSpPr>
          <p:cNvPr id="95" name="Google Shape;95;g3a04791cba8_2_3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3a04791cba8_2_3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7" name="Google Shape;97;g3a04791cba8_2_3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8" name="Google Shape;98;g3a04791cba8_2_3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9" name="Google Shape;99;g3a04791cba8_2_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0" name="Shape 100"/>
        <p:cNvGrpSpPr/>
        <p:nvPr/>
      </p:nvGrpSpPr>
      <p:grpSpPr>
        <a:xfrm>
          <a:off x="0" y="0"/>
          <a:ext cx="0" cy="0"/>
          <a:chOff x="0" y="0"/>
          <a:chExt cx="0" cy="0"/>
        </a:xfrm>
      </p:grpSpPr>
      <p:sp>
        <p:nvSpPr>
          <p:cNvPr id="101" name="Google Shape;101;g3a04791cba8_2_3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02" name="Google Shape;102;g3a04791cba8_2_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3" name="Shape 103"/>
        <p:cNvGrpSpPr/>
        <p:nvPr/>
      </p:nvGrpSpPr>
      <p:grpSpPr>
        <a:xfrm>
          <a:off x="0" y="0"/>
          <a:ext cx="0" cy="0"/>
          <a:chOff x="0" y="0"/>
          <a:chExt cx="0" cy="0"/>
        </a:xfrm>
      </p:grpSpPr>
      <p:sp>
        <p:nvSpPr>
          <p:cNvPr id="104" name="Google Shape;104;g3a04791cba8_2_3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5" name="Google Shape;105;g3a04791cba8_2_39"/>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06" name="Google Shape;106;g3a04791cba8_2_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 name="Shape 107"/>
        <p:cNvGrpSpPr/>
        <p:nvPr/>
      </p:nvGrpSpPr>
      <p:grpSpPr>
        <a:xfrm>
          <a:off x="0" y="0"/>
          <a:ext cx="0" cy="0"/>
          <a:chOff x="0" y="0"/>
          <a:chExt cx="0" cy="0"/>
        </a:xfrm>
      </p:grpSpPr>
      <p:sp>
        <p:nvSpPr>
          <p:cNvPr id="108" name="Google Shape;108;g3a04791cba8_2_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109" name="Shape 109"/>
        <p:cNvGrpSpPr/>
        <p:nvPr/>
      </p:nvGrpSpPr>
      <p:grpSpPr>
        <a:xfrm>
          <a:off x="0" y="0"/>
          <a:ext cx="0" cy="0"/>
          <a:chOff x="0" y="0"/>
          <a:chExt cx="0" cy="0"/>
        </a:xfrm>
      </p:grpSpPr>
      <p:pic>
        <p:nvPicPr>
          <p:cNvPr id="110" name="Google Shape;110;g3a04791cba8_2_45"/>
          <p:cNvPicPr preferRelativeResize="0"/>
          <p:nvPr/>
        </p:nvPicPr>
        <p:blipFill>
          <a:blip r:embed="rId2">
            <a:alphaModFix/>
          </a:blip>
          <a:stretch>
            <a:fillRect/>
          </a:stretch>
        </p:blipFill>
        <p:spPr>
          <a:xfrm>
            <a:off x="0" y="0"/>
            <a:ext cx="9144000" cy="5143505"/>
          </a:xfrm>
          <a:prstGeom prst="rect">
            <a:avLst/>
          </a:prstGeom>
          <a:noFill/>
          <a:ln>
            <a:noFill/>
          </a:ln>
        </p:spPr>
      </p:pic>
      <p:sp>
        <p:nvSpPr>
          <p:cNvPr id="111" name="Google Shape;111;g3a04791cba8_2_45"/>
          <p:cNvSpPr/>
          <p:nvPr/>
        </p:nvSpPr>
        <p:spPr>
          <a:xfrm>
            <a:off x="7709125" y="4738857"/>
            <a:ext cx="1116600" cy="279600"/>
          </a:xfrm>
          <a:prstGeom prst="roundRect">
            <a:avLst>
              <a:gd fmla="val 50000" name="adj"/>
            </a:avLst>
          </a:prstGeom>
          <a:solidFill>
            <a:srgbClr val="FFFF0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ybody Black"/>
              <a:ea typeface="Anybody Black"/>
              <a:cs typeface="Anybody Black"/>
              <a:sym typeface="Anybody Black"/>
            </a:endParaRPr>
          </a:p>
        </p:txBody>
      </p:sp>
      <p:sp>
        <p:nvSpPr>
          <p:cNvPr id="112" name="Google Shape;112;g3a04791cba8_2_45"/>
          <p:cNvSpPr txBox="1"/>
          <p:nvPr/>
        </p:nvSpPr>
        <p:spPr>
          <a:xfrm>
            <a:off x="7727275" y="4724757"/>
            <a:ext cx="1080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800">
                <a:solidFill>
                  <a:srgbClr val="434343"/>
                </a:solidFill>
                <a:latin typeface="Inter Medium"/>
                <a:ea typeface="Inter Medium"/>
                <a:cs typeface="Inter Medium"/>
                <a:sym typeface="Inter Medium"/>
              </a:rPr>
              <a:t>→ </a:t>
            </a:r>
            <a:r>
              <a:rPr lang="es-419" sz="800">
                <a:solidFill>
                  <a:srgbClr val="222222"/>
                </a:solidFill>
                <a:latin typeface="IBM Plex Mono SemiBold"/>
                <a:ea typeface="IBM Plex Mono SemiBold"/>
                <a:cs typeface="IBM Plex Mono SemiBold"/>
                <a:sym typeface="IBM Plex Mono SemiBold"/>
              </a:rPr>
              <a:t>soyhenry.com</a:t>
            </a:r>
            <a:endParaRPr sz="800">
              <a:solidFill>
                <a:srgbClr val="222222"/>
              </a:solidFill>
              <a:latin typeface="IBM Plex Mono SemiBold"/>
              <a:ea typeface="IBM Plex Mono SemiBold"/>
              <a:cs typeface="IBM Plex Mono SemiBold"/>
              <a:sym typeface="IBM Plex Mono SemiBold"/>
            </a:endParaRPr>
          </a:p>
        </p:txBody>
      </p:sp>
      <p:grpSp>
        <p:nvGrpSpPr>
          <p:cNvPr id="113" name="Google Shape;113;g3a04791cba8_2_45"/>
          <p:cNvGrpSpPr/>
          <p:nvPr/>
        </p:nvGrpSpPr>
        <p:grpSpPr>
          <a:xfrm rot="-5400000">
            <a:off x="236038" y="4746050"/>
            <a:ext cx="307800" cy="265200"/>
            <a:chOff x="1743875" y="3721300"/>
            <a:chExt cx="307800" cy="265200"/>
          </a:xfrm>
        </p:grpSpPr>
        <p:sp>
          <p:nvSpPr>
            <p:cNvPr id="114" name="Google Shape;114;g3a04791cba8_2_45"/>
            <p:cNvSpPr/>
            <p:nvPr/>
          </p:nvSpPr>
          <p:spPr>
            <a:xfrm>
              <a:off x="1765175" y="3721300"/>
              <a:ext cx="265200" cy="265200"/>
            </a:xfrm>
            <a:prstGeom prst="ellipse">
              <a:avLst/>
            </a:prstGeom>
            <a:solidFill>
              <a:srgbClr val="FFFF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ybody Black"/>
                <a:ea typeface="Anybody Black"/>
                <a:cs typeface="Anybody Black"/>
                <a:sym typeface="Anybody Black"/>
              </a:endParaRPr>
            </a:p>
          </p:txBody>
        </p:sp>
        <p:sp>
          <p:nvSpPr>
            <p:cNvPr id="115" name="Google Shape;115;g3a04791cba8_2_45"/>
            <p:cNvSpPr txBox="1"/>
            <p:nvPr/>
          </p:nvSpPr>
          <p:spPr>
            <a:xfrm rot="5400000">
              <a:off x="1767725" y="3700000"/>
              <a:ext cx="260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800">
                  <a:solidFill>
                    <a:schemeClr val="dk1"/>
                  </a:solidFill>
                  <a:latin typeface="Inter Medium"/>
                  <a:ea typeface="Inter Medium"/>
                  <a:cs typeface="Inter Medium"/>
                  <a:sym typeface="Inter Medium"/>
                </a:rPr>
                <a:t>→ </a:t>
              </a:r>
              <a:endParaRPr>
                <a:solidFill>
                  <a:schemeClr val="dk1"/>
                </a:solidFil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2">
  <p:cSld name="SECTION_HEADER_1_1_1_1_1_1_1_1_3">
    <p:spTree>
      <p:nvGrpSpPr>
        <p:cNvPr id="116" name="Shape 116"/>
        <p:cNvGrpSpPr/>
        <p:nvPr/>
      </p:nvGrpSpPr>
      <p:grpSpPr>
        <a:xfrm>
          <a:off x="0" y="0"/>
          <a:ext cx="0" cy="0"/>
          <a:chOff x="0" y="0"/>
          <a:chExt cx="0" cy="0"/>
        </a:xfrm>
      </p:grpSpPr>
      <p:pic>
        <p:nvPicPr>
          <p:cNvPr id="117" name="Google Shape;117;g3a04791cba8_2_52"/>
          <p:cNvPicPr preferRelativeResize="0"/>
          <p:nvPr/>
        </p:nvPicPr>
        <p:blipFill rotWithShape="1">
          <a:blip r:embed="rId2">
            <a:alphaModFix/>
          </a:blip>
          <a:srcRect b="0" l="179" r="179" t="0"/>
          <a:stretch/>
        </p:blipFill>
        <p:spPr>
          <a:xfrm>
            <a:off x="8547694" y="274320"/>
            <a:ext cx="278027" cy="205740"/>
          </a:xfrm>
          <a:prstGeom prst="rect">
            <a:avLst/>
          </a:prstGeom>
          <a:noFill/>
          <a:ln>
            <a:noFill/>
          </a:ln>
        </p:spPr>
      </p:pic>
      <p:sp>
        <p:nvSpPr>
          <p:cNvPr id="118" name="Google Shape;118;g3a04791cba8_2_52"/>
          <p:cNvSpPr/>
          <p:nvPr/>
        </p:nvSpPr>
        <p:spPr>
          <a:xfrm>
            <a:off x="7709125" y="4738857"/>
            <a:ext cx="1116600" cy="279600"/>
          </a:xfrm>
          <a:prstGeom prst="roundRect">
            <a:avLst>
              <a:gd fmla="val 50000" name="adj"/>
            </a:avLst>
          </a:prstGeom>
          <a:solidFill>
            <a:srgbClr val="FFFF0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ybody Black"/>
              <a:ea typeface="Anybody Black"/>
              <a:cs typeface="Anybody Black"/>
              <a:sym typeface="Anybody Black"/>
            </a:endParaRPr>
          </a:p>
        </p:txBody>
      </p:sp>
      <p:sp>
        <p:nvSpPr>
          <p:cNvPr id="119" name="Google Shape;119;g3a04791cba8_2_52"/>
          <p:cNvSpPr txBox="1"/>
          <p:nvPr/>
        </p:nvSpPr>
        <p:spPr>
          <a:xfrm>
            <a:off x="7727275" y="4724757"/>
            <a:ext cx="1080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800">
                <a:solidFill>
                  <a:srgbClr val="434343"/>
                </a:solidFill>
                <a:latin typeface="Inter Medium"/>
                <a:ea typeface="Inter Medium"/>
                <a:cs typeface="Inter Medium"/>
                <a:sym typeface="Inter Medium"/>
              </a:rPr>
              <a:t>→ </a:t>
            </a:r>
            <a:r>
              <a:rPr lang="es-419" sz="800">
                <a:solidFill>
                  <a:srgbClr val="222222"/>
                </a:solidFill>
                <a:latin typeface="IBM Plex Mono SemiBold"/>
                <a:ea typeface="IBM Plex Mono SemiBold"/>
                <a:cs typeface="IBM Plex Mono SemiBold"/>
                <a:sym typeface="IBM Plex Mono SemiBold"/>
              </a:rPr>
              <a:t>soyhenry.com</a:t>
            </a:r>
            <a:endParaRPr sz="800">
              <a:solidFill>
                <a:srgbClr val="222222"/>
              </a:solidFill>
              <a:latin typeface="IBM Plex Mono SemiBold"/>
              <a:ea typeface="IBM Plex Mono SemiBold"/>
              <a:cs typeface="IBM Plex Mono SemiBold"/>
              <a:sym typeface="IBM Plex Mono SemiBold"/>
            </a:endParaRPr>
          </a:p>
        </p:txBody>
      </p:sp>
      <p:grpSp>
        <p:nvGrpSpPr>
          <p:cNvPr id="120" name="Google Shape;120;g3a04791cba8_2_52"/>
          <p:cNvGrpSpPr/>
          <p:nvPr/>
        </p:nvGrpSpPr>
        <p:grpSpPr>
          <a:xfrm rot="-5400000">
            <a:off x="236038" y="4746050"/>
            <a:ext cx="307800" cy="265200"/>
            <a:chOff x="1743875" y="3721300"/>
            <a:chExt cx="307800" cy="265200"/>
          </a:xfrm>
        </p:grpSpPr>
        <p:sp>
          <p:nvSpPr>
            <p:cNvPr id="121" name="Google Shape;121;g3a04791cba8_2_52"/>
            <p:cNvSpPr/>
            <p:nvPr/>
          </p:nvSpPr>
          <p:spPr>
            <a:xfrm>
              <a:off x="1765175" y="3721300"/>
              <a:ext cx="265200" cy="265200"/>
            </a:xfrm>
            <a:prstGeom prst="ellipse">
              <a:avLst/>
            </a:prstGeom>
            <a:solidFill>
              <a:srgbClr val="FFFF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ybody Black"/>
                <a:ea typeface="Anybody Black"/>
                <a:cs typeface="Anybody Black"/>
                <a:sym typeface="Anybody Black"/>
              </a:endParaRPr>
            </a:p>
          </p:txBody>
        </p:sp>
        <p:sp>
          <p:nvSpPr>
            <p:cNvPr id="122" name="Google Shape;122;g3a04791cba8_2_52"/>
            <p:cNvSpPr txBox="1"/>
            <p:nvPr/>
          </p:nvSpPr>
          <p:spPr>
            <a:xfrm rot="5400000">
              <a:off x="1767725" y="3700000"/>
              <a:ext cx="260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800">
                  <a:solidFill>
                    <a:schemeClr val="dk1"/>
                  </a:solidFill>
                  <a:latin typeface="Inter Medium"/>
                  <a:ea typeface="Inter Medium"/>
                  <a:cs typeface="Inter Medium"/>
                  <a:sym typeface="Inter Medium"/>
                </a:rPr>
                <a:t>→ </a:t>
              </a:r>
              <a:endParaRPr>
                <a:solidFill>
                  <a:schemeClr val="dk1"/>
                </a:solidFill>
              </a:endParaRPr>
            </a:p>
          </p:txBody>
        </p:sp>
      </p:grpSp>
    </p:spTree>
  </p:cSld>
  <p:clrMapOvr>
    <a:masterClrMapping/>
  </p:clrMapOvr>
  <p:extLst>
    <p:ext uri="{DCECCB84-F9BA-43D5-87BE-67443E8EF086}">
      <p15:sldGuideLst>
        <p15:guide id="1" orient="horz" pos="302">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 name="Google Shape;25;p2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6" name="Google Shape;2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9" name="Google Shape;2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3" name="Google Shape;33;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3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3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8" name="Google Shape;3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 name="Google Shape;4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3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4" name="Google Shape;44;p3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5" name="Google Shape;45;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3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8" name="Google Shape;48;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3.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4" name="Shape 64"/>
        <p:cNvGrpSpPr/>
        <p:nvPr/>
      </p:nvGrpSpPr>
      <p:grpSpPr>
        <a:xfrm>
          <a:off x="0" y="0"/>
          <a:ext cx="0" cy="0"/>
          <a:chOff x="0" y="0"/>
          <a:chExt cx="0" cy="0"/>
        </a:xfrm>
      </p:grpSpPr>
      <p:sp>
        <p:nvSpPr>
          <p:cNvPr id="65" name="Google Shape;65;g3a04791cba8_2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66" name="Google Shape;66;g3a04791cba8_2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67" name="Google Shape;67;g3a04791cba8_2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hyperlink" Target="https://drive.google.com/drive/folders/1SmcPNKYF1b-txdZISAMs8O0vnIkmoYCv?usp=drive_link" TargetMode="External"/><Relationship Id="rId6" Type="http://schemas.openxmlformats.org/officeDocument/2006/relationships/hyperlink" Target="https://drive.google.com/drive/folders/1SmcPNKYF1b-txdZISAMs8O0vnIkmoYCv?usp=drive_link" TargetMode="External"/><Relationship Id="rId7"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grpSp>
        <p:nvGrpSpPr>
          <p:cNvPr id="127" name="Google Shape;127;p1"/>
          <p:cNvGrpSpPr/>
          <p:nvPr/>
        </p:nvGrpSpPr>
        <p:grpSpPr>
          <a:xfrm>
            <a:off x="5669251" y="1531334"/>
            <a:ext cx="1004706" cy="338561"/>
            <a:chOff x="2531523" y="694702"/>
            <a:chExt cx="974402" cy="421200"/>
          </a:xfrm>
        </p:grpSpPr>
        <p:sp>
          <p:nvSpPr>
            <p:cNvPr id="128" name="Google Shape;128;p1"/>
            <p:cNvSpPr/>
            <p:nvPr/>
          </p:nvSpPr>
          <p:spPr>
            <a:xfrm>
              <a:off x="2531523" y="759939"/>
              <a:ext cx="962400" cy="290700"/>
            </a:xfrm>
            <a:prstGeom prst="wedgeRoundRectCallout">
              <a:avLst>
                <a:gd fmla="val -17920" name="adj1"/>
                <a:gd fmla="val 80436" name="adj2"/>
                <a:gd fmla="val 0" name="adj3"/>
              </a:avLst>
            </a:prstGeom>
            <a:noFill/>
            <a:ln cap="flat" cmpd="sng" w="19050">
              <a:solidFill>
                <a:srgbClr val="1B1B1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ybody Black"/>
                <a:ea typeface="Anybody Black"/>
                <a:cs typeface="Anybody Black"/>
                <a:sym typeface="Anybody Black"/>
              </a:endParaRPr>
            </a:p>
          </p:txBody>
        </p:sp>
        <p:sp>
          <p:nvSpPr>
            <p:cNvPr id="129" name="Google Shape;129;p1"/>
            <p:cNvSpPr txBox="1"/>
            <p:nvPr/>
          </p:nvSpPr>
          <p:spPr>
            <a:xfrm>
              <a:off x="2531525" y="694702"/>
              <a:ext cx="974400" cy="42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419" sz="1000" u="none" cap="none" strike="noStrike">
                  <a:solidFill>
                    <a:srgbClr val="1B1B1B"/>
                  </a:solidFill>
                  <a:latin typeface="Space Grotesk Medium"/>
                  <a:ea typeface="Space Grotesk Medium"/>
                  <a:cs typeface="Space Grotesk Medium"/>
                  <a:sym typeface="Space Grotesk Medium"/>
                </a:rPr>
                <a:t>LET’S GO!/&gt;</a:t>
              </a:r>
              <a:endParaRPr b="0" i="0" sz="1000" u="none" cap="none" strike="noStrike">
                <a:solidFill>
                  <a:srgbClr val="1B1B1B"/>
                </a:solidFill>
                <a:latin typeface="Space Grotesk Medium"/>
                <a:ea typeface="Space Grotesk Medium"/>
                <a:cs typeface="Space Grotesk Medium"/>
                <a:sym typeface="Space Grotesk Medium"/>
              </a:endParaRPr>
            </a:p>
          </p:txBody>
        </p:sp>
      </p:grpSp>
      <p:sp>
        <p:nvSpPr>
          <p:cNvPr id="130" name="Google Shape;130;p1"/>
          <p:cNvSpPr txBox="1"/>
          <p:nvPr/>
        </p:nvSpPr>
        <p:spPr>
          <a:xfrm flipH="1">
            <a:off x="612900" y="1986825"/>
            <a:ext cx="8055900" cy="191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s-419" sz="3900" u="none" cap="none" strike="noStrike">
                <a:solidFill>
                  <a:srgbClr val="1B1B1B"/>
                </a:solidFill>
                <a:latin typeface="Anybody Black"/>
                <a:ea typeface="Anybody Black"/>
                <a:cs typeface="Anybody Black"/>
                <a:sym typeface="Anybody Black"/>
              </a:rPr>
              <a:t>Optimización de Operaciones Logísticas en FleetLogix</a:t>
            </a:r>
            <a:endParaRPr b="0" i="0" sz="3900" u="none" cap="none" strike="noStrike">
              <a:solidFill>
                <a:srgbClr val="1B1B1B"/>
              </a:solidFill>
              <a:latin typeface="Anybody Black"/>
              <a:ea typeface="Anybody Black"/>
              <a:cs typeface="Anybody Black"/>
              <a:sym typeface="Anybody Black"/>
            </a:endParaRPr>
          </a:p>
          <a:p>
            <a:pPr indent="0" lvl="0" marL="0" marR="0" rtl="0" algn="ctr">
              <a:lnSpc>
                <a:spcPct val="100000"/>
              </a:lnSpc>
              <a:spcBef>
                <a:spcPts val="0"/>
              </a:spcBef>
              <a:spcAft>
                <a:spcPts val="0"/>
              </a:spcAft>
              <a:buClr>
                <a:schemeClr val="dk1"/>
              </a:buClr>
              <a:buSzPts val="1100"/>
              <a:buFont typeface="Arial"/>
              <a:buNone/>
            </a:pPr>
            <a:r>
              <a:t/>
            </a:r>
            <a:endParaRPr b="0" i="0" sz="3900" u="none" cap="none" strike="noStrike">
              <a:solidFill>
                <a:srgbClr val="1B1B1B"/>
              </a:solidFill>
              <a:latin typeface="Anybody Black"/>
              <a:ea typeface="Anybody Black"/>
              <a:cs typeface="Anybody Black"/>
              <a:sym typeface="Anybody Black"/>
            </a:endParaRPr>
          </a:p>
          <a:p>
            <a:pPr indent="0" lvl="0" marL="0" marR="0" rtl="0" algn="ctr">
              <a:lnSpc>
                <a:spcPct val="100000"/>
              </a:lnSpc>
              <a:spcBef>
                <a:spcPts val="0"/>
              </a:spcBef>
              <a:spcAft>
                <a:spcPts val="0"/>
              </a:spcAft>
              <a:buClr>
                <a:srgbClr val="000000"/>
              </a:buClr>
              <a:buSzPts val="3900"/>
              <a:buFont typeface="Arial"/>
              <a:buNone/>
            </a:pPr>
            <a:r>
              <a:t/>
            </a:r>
            <a:endParaRPr b="0" i="0" sz="3900" u="none" cap="none" strike="noStrike">
              <a:solidFill>
                <a:srgbClr val="1B1B1B"/>
              </a:solidFill>
              <a:latin typeface="Anybody Black"/>
              <a:ea typeface="Anybody Black"/>
              <a:cs typeface="Anybody Black"/>
              <a:sym typeface="Anybody Black"/>
            </a:endParaRPr>
          </a:p>
        </p:txBody>
      </p:sp>
      <p:sp>
        <p:nvSpPr>
          <p:cNvPr id="131" name="Google Shape;131;p1"/>
          <p:cNvSpPr/>
          <p:nvPr/>
        </p:nvSpPr>
        <p:spPr>
          <a:xfrm>
            <a:off x="2390550" y="4020150"/>
            <a:ext cx="4362900" cy="292800"/>
          </a:xfrm>
          <a:prstGeom prst="roundRect">
            <a:avLst>
              <a:gd fmla="val 50000" name="adj"/>
            </a:avLst>
          </a:prstGeom>
          <a:solidFill>
            <a:srgbClr val="FFFF0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000"/>
              <a:buFont typeface="Arial"/>
              <a:buNone/>
            </a:pPr>
            <a:r>
              <a:rPr b="0" i="0" lang="es-419" sz="1000" u="none" cap="none" strike="noStrike">
                <a:solidFill>
                  <a:schemeClr val="dk1"/>
                </a:solidFill>
                <a:latin typeface="Inter Medium"/>
                <a:ea typeface="Inter Medium"/>
                <a:cs typeface="Inter Medium"/>
                <a:sym typeface="Inter Medium"/>
              </a:rPr>
              <a:t>PIM2 - Data Science</a:t>
            </a:r>
            <a:endParaRPr b="0" i="0" sz="1000" u="none" cap="none" strike="noStrike">
              <a:solidFill>
                <a:schemeClr val="dk1"/>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1"/>
          <p:cNvSpPr txBox="1"/>
          <p:nvPr/>
        </p:nvSpPr>
        <p:spPr>
          <a:xfrm>
            <a:off x="349800" y="203000"/>
            <a:ext cx="7590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Modelo de datos proporcionado</a:t>
            </a:r>
            <a:endParaRPr b="0" i="0" sz="2400" u="none" cap="none" strike="noStrike">
              <a:solidFill>
                <a:srgbClr val="000000"/>
              </a:solidFill>
              <a:latin typeface="Anybody Black"/>
              <a:ea typeface="Anybody Black"/>
              <a:cs typeface="Anybody Black"/>
              <a:sym typeface="Anybody Black"/>
            </a:endParaRPr>
          </a:p>
        </p:txBody>
      </p:sp>
      <p:sp>
        <p:nvSpPr>
          <p:cNvPr id="212" name="Google Shape;212;p11"/>
          <p:cNvSpPr txBox="1"/>
          <p:nvPr/>
        </p:nvSpPr>
        <p:spPr>
          <a:xfrm>
            <a:off x="448600" y="812800"/>
            <a:ext cx="5166900" cy="55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1200"/>
              </a:spcAft>
              <a:buClr>
                <a:srgbClr val="000000"/>
              </a:buClr>
              <a:buSzPts val="1200"/>
              <a:buFont typeface="Arial"/>
              <a:buNone/>
            </a:pPr>
            <a:r>
              <a:rPr b="1" i="0" lang="es-419" sz="1200" u="none" cap="none" strike="noStrike">
                <a:solidFill>
                  <a:schemeClr val="dk1"/>
                </a:solidFill>
                <a:latin typeface="Inter"/>
                <a:ea typeface="Inter"/>
                <a:cs typeface="Inter"/>
                <a:sym typeface="Inter"/>
              </a:rPr>
              <a:t>Los estudiantes recibirán el siguiente modelo relacional ya implementado en PostgreSQL:</a:t>
            </a:r>
            <a:endParaRPr b="1" i="0" sz="1900" u="none" cap="none" strike="noStrike">
              <a:solidFill>
                <a:schemeClr val="dk2"/>
              </a:solidFill>
              <a:latin typeface="Arial"/>
              <a:ea typeface="Arial"/>
              <a:cs typeface="Arial"/>
              <a:sym typeface="Arial"/>
            </a:endParaRPr>
          </a:p>
        </p:txBody>
      </p:sp>
      <p:sp>
        <p:nvSpPr>
          <p:cNvPr id="213" name="Google Shape;213;p11"/>
          <p:cNvSpPr/>
          <p:nvPr/>
        </p:nvSpPr>
        <p:spPr>
          <a:xfrm>
            <a:off x="659550" y="1366900"/>
            <a:ext cx="3582000" cy="3725100"/>
          </a:xfrm>
          <a:prstGeom prst="roundRect">
            <a:avLst>
              <a:gd fmla="val 4718" name="adj"/>
            </a:avLst>
          </a:prstGeom>
          <a:solidFill>
            <a:srgbClr val="F8F8F8"/>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100"/>
              <a:buFont typeface="Arial"/>
              <a:buNone/>
            </a:pPr>
            <a:r>
              <a:t/>
            </a:r>
            <a:endParaRPr b="0" i="0" sz="2800" u="none" cap="none" strike="noStrike">
              <a:solidFill>
                <a:srgbClr val="000000"/>
              </a:solidFill>
              <a:latin typeface="Anybody Black"/>
              <a:ea typeface="Anybody Black"/>
              <a:cs typeface="Anybody Black"/>
              <a:sym typeface="Anybody Black"/>
            </a:endParaRPr>
          </a:p>
        </p:txBody>
      </p:sp>
      <p:sp>
        <p:nvSpPr>
          <p:cNvPr id="214" name="Google Shape;214;p11"/>
          <p:cNvSpPr txBox="1"/>
          <p:nvPr/>
        </p:nvSpPr>
        <p:spPr>
          <a:xfrm>
            <a:off x="733575" y="1475100"/>
            <a:ext cx="3715800" cy="3668400"/>
          </a:xfrm>
          <a:prstGeom prst="rect">
            <a:avLst/>
          </a:prstGeom>
          <a:noFill/>
          <a:ln>
            <a:noFill/>
          </a:ln>
        </p:spPr>
        <p:txBody>
          <a:bodyPr anchorCtr="0" anchor="t" bIns="91425" lIns="91425" spcFirstLastPara="1" rIns="91425" wrap="square" tIns="91425">
            <a:spAutoFit/>
          </a:bodyPr>
          <a:lstStyle/>
          <a:p>
            <a:pPr indent="0" lvl="0" marL="0" marR="114300" rtl="0" algn="l">
              <a:lnSpc>
                <a:spcPct val="100000"/>
              </a:lnSpc>
              <a:spcBef>
                <a:spcPts val="0"/>
              </a:spcBef>
              <a:spcAft>
                <a:spcPts val="0"/>
              </a:spcAft>
              <a:buClr>
                <a:srgbClr val="000000"/>
              </a:buClr>
              <a:buSzPts val="1100"/>
              <a:buFont typeface="Arial"/>
              <a:buNone/>
            </a:pPr>
            <a:r>
              <a:rPr b="1" i="0" lang="es-419" sz="1100" u="none" cap="none" strike="noStrike">
                <a:solidFill>
                  <a:schemeClr val="dk1"/>
                </a:solidFill>
                <a:latin typeface="Inter"/>
                <a:ea typeface="Inter"/>
                <a:cs typeface="Inter"/>
                <a:sym typeface="Inter"/>
              </a:rPr>
              <a:t>3.</a:t>
            </a:r>
            <a:r>
              <a:rPr b="0" i="0" lang="es-419" sz="1100" u="none" cap="none" strike="noStrike">
                <a:solidFill>
                  <a:schemeClr val="dk1"/>
                </a:solidFill>
                <a:latin typeface="Inter"/>
                <a:ea typeface="Inter"/>
                <a:cs typeface="Inter"/>
                <a:sym typeface="Inter"/>
              </a:rPr>
              <a:t> routes (rutas predefinidas)</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CREATE TABLE routes (</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route_id SERIAL PRIMARY KEY,</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route_code VARCHAR(20) UNIQUE NOT NULL,</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origin_city VARCHAR(100) NOT NULL,</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destination_city VARCHAR(100) NOT NULL,</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distance_km DECIMAL(10,2),</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estimated_duration_hours DECIMAL(5,2),</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toll_cost DECIMAL(10,2) DEFAULT 0</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a:t>
            </a:r>
            <a:endParaRPr b="0" i="0" sz="1100" u="none" cap="none" strike="noStrike">
              <a:solidFill>
                <a:schemeClr val="dk1"/>
              </a:solidFill>
              <a:latin typeface="Inter"/>
              <a:ea typeface="Inter"/>
              <a:cs typeface="Inter"/>
              <a:sym typeface="Inter"/>
            </a:endParaRPr>
          </a:p>
          <a:p>
            <a:pPr indent="0" lvl="0" marL="0" marR="114300" rtl="0" algn="l">
              <a:lnSpc>
                <a:spcPct val="100000"/>
              </a:lnSpc>
              <a:spcBef>
                <a:spcPts val="1000"/>
              </a:spcBef>
              <a:spcAft>
                <a:spcPts val="1000"/>
              </a:spcAft>
              <a:buClr>
                <a:srgbClr val="000000"/>
              </a:buClr>
              <a:buSzPts val="1100"/>
              <a:buFont typeface="Arial"/>
              <a:buNone/>
            </a:pPr>
            <a:r>
              <a:t/>
            </a:r>
            <a:endParaRPr b="0" i="0" sz="1100" u="none" cap="none" strike="noStrike">
              <a:solidFill>
                <a:schemeClr val="dk1"/>
              </a:solidFill>
              <a:latin typeface="Inter"/>
              <a:ea typeface="Inter"/>
              <a:cs typeface="Inter"/>
              <a:sym typeface="Inter"/>
            </a:endParaRPr>
          </a:p>
        </p:txBody>
      </p:sp>
      <p:sp>
        <p:nvSpPr>
          <p:cNvPr id="215" name="Google Shape;215;p11"/>
          <p:cNvSpPr/>
          <p:nvPr/>
        </p:nvSpPr>
        <p:spPr>
          <a:xfrm>
            <a:off x="4370675" y="1366900"/>
            <a:ext cx="4450800" cy="3669300"/>
          </a:xfrm>
          <a:prstGeom prst="roundRect">
            <a:avLst>
              <a:gd fmla="val 4718" name="adj"/>
            </a:avLst>
          </a:prstGeom>
          <a:solidFill>
            <a:srgbClr val="F8F8F8"/>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100"/>
              <a:buFont typeface="Arial"/>
              <a:buNone/>
            </a:pPr>
            <a:r>
              <a:t/>
            </a:r>
            <a:endParaRPr b="0" i="0" sz="2800" u="none" cap="none" strike="noStrike">
              <a:solidFill>
                <a:srgbClr val="000000"/>
              </a:solidFill>
              <a:latin typeface="Anybody Black"/>
              <a:ea typeface="Anybody Black"/>
              <a:cs typeface="Anybody Black"/>
              <a:sym typeface="Anybody Black"/>
            </a:endParaRPr>
          </a:p>
        </p:txBody>
      </p:sp>
      <p:sp>
        <p:nvSpPr>
          <p:cNvPr id="216" name="Google Shape;216;p11"/>
          <p:cNvSpPr txBox="1"/>
          <p:nvPr/>
        </p:nvSpPr>
        <p:spPr>
          <a:xfrm>
            <a:off x="4171175" y="1422600"/>
            <a:ext cx="4650300" cy="3909600"/>
          </a:xfrm>
          <a:prstGeom prst="rect">
            <a:avLst/>
          </a:prstGeom>
          <a:noFill/>
          <a:ln>
            <a:noFill/>
          </a:ln>
        </p:spPr>
        <p:txBody>
          <a:bodyPr anchorCtr="0" anchor="t" bIns="91425" lIns="91425" spcFirstLastPara="1" rIns="91425" wrap="square" tIns="91425">
            <a:spAutoFit/>
          </a:bodyPr>
          <a:lstStyle/>
          <a:p>
            <a:pPr indent="0" lvl="0" marL="457200" marR="114300" rtl="0" algn="l">
              <a:lnSpc>
                <a:spcPct val="100000"/>
              </a:lnSpc>
              <a:spcBef>
                <a:spcPts val="0"/>
              </a:spcBef>
              <a:spcAft>
                <a:spcPts val="0"/>
              </a:spcAft>
              <a:buClr>
                <a:srgbClr val="000000"/>
              </a:buClr>
              <a:buSzPts val="1100"/>
              <a:buFont typeface="Arial"/>
              <a:buNone/>
            </a:pPr>
            <a:r>
              <a:rPr b="1" i="0" lang="es-419" sz="1100" u="none" cap="none" strike="noStrike">
                <a:solidFill>
                  <a:schemeClr val="dk1"/>
                </a:solidFill>
                <a:latin typeface="Inter"/>
                <a:ea typeface="Inter"/>
                <a:cs typeface="Inter"/>
                <a:sym typeface="Inter"/>
              </a:rPr>
              <a:t>4. </a:t>
            </a:r>
            <a:r>
              <a:rPr b="0" i="0" lang="es-419" sz="1100" u="none" cap="none" strike="noStrike">
                <a:solidFill>
                  <a:schemeClr val="dk1"/>
                </a:solidFill>
                <a:latin typeface="Inter"/>
                <a:ea typeface="Inter"/>
                <a:cs typeface="Inter"/>
                <a:sym typeface="Inter"/>
              </a:rPr>
              <a:t>trips (viajes realizados)</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CREATE TABLE trips (</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trip_id SERIAL PRIMARY KEY,</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vehicle_id INTEGER REFERENCES vehicles(vehicle_id),</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driver_id INTEGER REFERENCES drivers(driver_id),</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route_id INTEGER REFERENCES routes(route_id),</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departure_datetime TIMESTAMP NOT NULL,</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arrival_datetime TIMESTAMP,</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fuel_consumed_liters DECIMAL(10,2),</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total_weight_kg DECIMAL(10,2),</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status VARCHAR(20) DEFAULT 'in_progress'</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1000"/>
              </a:spcAft>
              <a:buClr>
                <a:srgbClr val="000000"/>
              </a:buClr>
              <a:buSzPts val="1000"/>
              <a:buFont typeface="Arial"/>
              <a:buNone/>
            </a:pPr>
            <a:r>
              <a:t/>
            </a:r>
            <a:endParaRPr b="1" i="0" sz="1000" u="none" cap="none" strike="noStrike">
              <a:solidFill>
                <a:schemeClr val="dk1"/>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2"/>
          <p:cNvSpPr txBox="1"/>
          <p:nvPr/>
        </p:nvSpPr>
        <p:spPr>
          <a:xfrm>
            <a:off x="349800" y="203000"/>
            <a:ext cx="7590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Modelo de datos proporcionado</a:t>
            </a:r>
            <a:endParaRPr b="0" i="0" sz="2400" u="none" cap="none" strike="noStrike">
              <a:solidFill>
                <a:srgbClr val="000000"/>
              </a:solidFill>
              <a:latin typeface="Anybody Black"/>
              <a:ea typeface="Anybody Black"/>
              <a:cs typeface="Anybody Black"/>
              <a:sym typeface="Anybody Black"/>
            </a:endParaRPr>
          </a:p>
        </p:txBody>
      </p:sp>
      <p:sp>
        <p:nvSpPr>
          <p:cNvPr id="222" name="Google Shape;222;p12"/>
          <p:cNvSpPr txBox="1"/>
          <p:nvPr/>
        </p:nvSpPr>
        <p:spPr>
          <a:xfrm>
            <a:off x="448600" y="757100"/>
            <a:ext cx="5166900" cy="55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1200"/>
              </a:spcAft>
              <a:buClr>
                <a:srgbClr val="000000"/>
              </a:buClr>
              <a:buSzPts val="1200"/>
              <a:buFont typeface="Arial"/>
              <a:buNone/>
            </a:pPr>
            <a:r>
              <a:rPr b="1" i="0" lang="es-419" sz="1200" u="none" cap="none" strike="noStrike">
                <a:solidFill>
                  <a:schemeClr val="dk1"/>
                </a:solidFill>
                <a:latin typeface="Inter"/>
                <a:ea typeface="Inter"/>
                <a:cs typeface="Inter"/>
                <a:sym typeface="Inter"/>
              </a:rPr>
              <a:t>Los estudiantes recibirán el siguiente modelo relacional ya implementado en PostgreSQL:</a:t>
            </a:r>
            <a:endParaRPr b="1" i="0" sz="1900" u="none" cap="none" strike="noStrike">
              <a:solidFill>
                <a:schemeClr val="dk2"/>
              </a:solidFill>
              <a:latin typeface="Arial"/>
              <a:ea typeface="Arial"/>
              <a:cs typeface="Arial"/>
              <a:sym typeface="Arial"/>
            </a:endParaRPr>
          </a:p>
        </p:txBody>
      </p:sp>
      <p:sp>
        <p:nvSpPr>
          <p:cNvPr id="223" name="Google Shape;223;p12"/>
          <p:cNvSpPr/>
          <p:nvPr/>
        </p:nvSpPr>
        <p:spPr>
          <a:xfrm>
            <a:off x="659550" y="1251825"/>
            <a:ext cx="4314600" cy="3840300"/>
          </a:xfrm>
          <a:prstGeom prst="roundRect">
            <a:avLst>
              <a:gd fmla="val 4718" name="adj"/>
            </a:avLst>
          </a:prstGeom>
          <a:solidFill>
            <a:srgbClr val="F8F8F8"/>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100"/>
              <a:buFont typeface="Arial"/>
              <a:buNone/>
            </a:pPr>
            <a:r>
              <a:t/>
            </a:r>
            <a:endParaRPr b="0" i="0" sz="2800" u="none" cap="none" strike="noStrike">
              <a:solidFill>
                <a:srgbClr val="000000"/>
              </a:solidFill>
              <a:latin typeface="Anybody Black"/>
              <a:ea typeface="Anybody Black"/>
              <a:cs typeface="Anybody Black"/>
              <a:sym typeface="Anybody Black"/>
            </a:endParaRPr>
          </a:p>
        </p:txBody>
      </p:sp>
      <p:sp>
        <p:nvSpPr>
          <p:cNvPr id="224" name="Google Shape;224;p12"/>
          <p:cNvSpPr txBox="1"/>
          <p:nvPr/>
        </p:nvSpPr>
        <p:spPr>
          <a:xfrm>
            <a:off x="349800" y="1311200"/>
            <a:ext cx="4526100" cy="4489500"/>
          </a:xfrm>
          <a:prstGeom prst="rect">
            <a:avLst/>
          </a:prstGeom>
          <a:noFill/>
          <a:ln>
            <a:noFill/>
          </a:ln>
        </p:spPr>
        <p:txBody>
          <a:bodyPr anchorCtr="0" anchor="t" bIns="91425" lIns="91425" spcFirstLastPara="1" rIns="91425" wrap="square" tIns="91425">
            <a:spAutoFit/>
          </a:bodyPr>
          <a:lstStyle/>
          <a:p>
            <a:pPr indent="0" lvl="0" marL="457200" marR="114300" rtl="0" algn="l">
              <a:lnSpc>
                <a:spcPct val="100000"/>
              </a:lnSpc>
              <a:spcBef>
                <a:spcPts val="0"/>
              </a:spcBef>
              <a:spcAft>
                <a:spcPts val="0"/>
              </a:spcAft>
              <a:buClr>
                <a:srgbClr val="000000"/>
              </a:buClr>
              <a:buSzPts val="1100"/>
              <a:buFont typeface="Arial"/>
              <a:buNone/>
            </a:pPr>
            <a:r>
              <a:rPr b="1" i="0" lang="es-419" sz="1100" u="none" cap="none" strike="noStrike">
                <a:solidFill>
                  <a:schemeClr val="dk1"/>
                </a:solidFill>
                <a:latin typeface="Inter"/>
                <a:ea typeface="Inter"/>
                <a:cs typeface="Inter"/>
                <a:sym typeface="Inter"/>
              </a:rPr>
              <a:t>5. </a:t>
            </a:r>
            <a:r>
              <a:rPr b="0" i="0" lang="es-419" sz="1100" u="none" cap="none" strike="noStrike">
                <a:solidFill>
                  <a:schemeClr val="dk1"/>
                </a:solidFill>
                <a:latin typeface="Inter"/>
                <a:ea typeface="Inter"/>
                <a:cs typeface="Inter"/>
                <a:sym typeface="Inter"/>
              </a:rPr>
              <a:t>deliveries (entregas individuales)</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CREATE TABLE deliveries (</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delivery_id SERIAL PRIMARY KEY,</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trip_id INTEGER REFERENCES trips(trip_id),</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tracking_number VARCHAR(50) UNIQUE NOT NULL,</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customer_name VARCHAR(200) NOT NULL,</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delivery_address TEXT NOT NULL,</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package_weight_kg DECIMAL(10,2),</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scheduled_datetime TIMESTAMP,</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delivered_datetime TIMESTAMP,</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delivery_status VARCHAR(20) DEFAULT 'pending',</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recipient_signature BOOLEAN DEFAULT FALSE</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900"/>
              <a:buFont typeface="Arial"/>
              <a:buNone/>
            </a:pPr>
            <a:r>
              <a:rPr b="0" i="0" lang="es-419" sz="900" u="none" cap="none" strike="noStrike">
                <a:solidFill>
                  <a:schemeClr val="dk1"/>
                </a:solidFill>
                <a:latin typeface="Inter"/>
                <a:ea typeface="Inter"/>
                <a:cs typeface="Inter"/>
                <a:sym typeface="Inter"/>
              </a:rPr>
              <a:t>);</a:t>
            </a:r>
            <a:endParaRPr b="0" i="0" sz="9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0" marR="114300" rtl="0" algn="l">
              <a:lnSpc>
                <a:spcPct val="100000"/>
              </a:lnSpc>
              <a:spcBef>
                <a:spcPts val="1000"/>
              </a:spcBef>
              <a:spcAft>
                <a:spcPts val="1000"/>
              </a:spcAft>
              <a:buClr>
                <a:srgbClr val="000000"/>
              </a:buClr>
              <a:buSzPts val="1100"/>
              <a:buFont typeface="Arial"/>
              <a:buNone/>
            </a:pPr>
            <a:r>
              <a:t/>
            </a:r>
            <a:endParaRPr b="0" i="0" sz="1100" u="none" cap="none" strike="noStrike">
              <a:solidFill>
                <a:schemeClr val="dk1"/>
              </a:solidFill>
              <a:latin typeface="Inter"/>
              <a:ea typeface="Inter"/>
              <a:cs typeface="Inter"/>
              <a:sym typeface="Inter"/>
            </a:endParaRPr>
          </a:p>
        </p:txBody>
      </p:sp>
      <p:sp>
        <p:nvSpPr>
          <p:cNvPr id="225" name="Google Shape;225;p12"/>
          <p:cNvSpPr/>
          <p:nvPr/>
        </p:nvSpPr>
        <p:spPr>
          <a:xfrm>
            <a:off x="5028425" y="1251825"/>
            <a:ext cx="3792900" cy="3784500"/>
          </a:xfrm>
          <a:prstGeom prst="roundRect">
            <a:avLst>
              <a:gd fmla="val 4718" name="adj"/>
            </a:avLst>
          </a:prstGeom>
          <a:solidFill>
            <a:srgbClr val="F8F8F8"/>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100"/>
              <a:buFont typeface="Arial"/>
              <a:buNone/>
            </a:pPr>
            <a:r>
              <a:t/>
            </a:r>
            <a:endParaRPr b="0" i="0" sz="2800" u="none" cap="none" strike="noStrike">
              <a:solidFill>
                <a:srgbClr val="000000"/>
              </a:solidFill>
              <a:latin typeface="Anybody Black"/>
              <a:ea typeface="Anybody Black"/>
              <a:cs typeface="Anybody Black"/>
              <a:sym typeface="Anybody Black"/>
            </a:endParaRPr>
          </a:p>
        </p:txBody>
      </p:sp>
      <p:sp>
        <p:nvSpPr>
          <p:cNvPr id="226" name="Google Shape;226;p12"/>
          <p:cNvSpPr txBox="1"/>
          <p:nvPr/>
        </p:nvSpPr>
        <p:spPr>
          <a:xfrm>
            <a:off x="4875900" y="1358175"/>
            <a:ext cx="3945600" cy="4079100"/>
          </a:xfrm>
          <a:prstGeom prst="rect">
            <a:avLst/>
          </a:prstGeom>
          <a:noFill/>
          <a:ln>
            <a:noFill/>
          </a:ln>
        </p:spPr>
        <p:txBody>
          <a:bodyPr anchorCtr="0" anchor="t" bIns="91425" lIns="91425" spcFirstLastPara="1" rIns="91425" wrap="square" tIns="91425">
            <a:spAutoFit/>
          </a:bodyPr>
          <a:lstStyle/>
          <a:p>
            <a:pPr indent="0" lvl="0" marL="457200" marR="114300" rtl="0" algn="l">
              <a:lnSpc>
                <a:spcPct val="100000"/>
              </a:lnSpc>
              <a:spcBef>
                <a:spcPts val="0"/>
              </a:spcBef>
              <a:spcAft>
                <a:spcPts val="0"/>
              </a:spcAft>
              <a:buClr>
                <a:srgbClr val="000000"/>
              </a:buClr>
              <a:buSzPts val="1100"/>
              <a:buFont typeface="Arial"/>
              <a:buNone/>
            </a:pPr>
            <a:r>
              <a:rPr b="1" i="0" lang="es-419" sz="1100" u="none" cap="none" strike="noStrike">
                <a:solidFill>
                  <a:schemeClr val="dk1"/>
                </a:solidFill>
                <a:latin typeface="Inter"/>
                <a:ea typeface="Inter"/>
                <a:cs typeface="Inter"/>
                <a:sym typeface="Inter"/>
              </a:rPr>
              <a:t>6.</a:t>
            </a:r>
            <a:r>
              <a:rPr b="0" i="0" lang="es-419" sz="1100" u="none" cap="none" strike="noStrike">
                <a:solidFill>
                  <a:schemeClr val="dk1"/>
                </a:solidFill>
                <a:latin typeface="Inter"/>
                <a:ea typeface="Inter"/>
                <a:cs typeface="Inter"/>
                <a:sym typeface="Inter"/>
              </a:rPr>
              <a:t> maintenance (mantenimientos de vehículos)</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CREATE TABLE maintenance (</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maintenance_id SERIAL PRIMARY KEY,</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vehicle_id INTEGER REFERENCES vehicles(vehicle_id),</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maintenance_date DATE NOT NULL,</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maintenance_type VARCHAR(50) NOT NULL,</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description TEXT,</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cost DECIMAL(10,2),</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next_maintenance_date DATE,</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performed_by VARCHAR(200)</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1000"/>
              </a:spcAft>
              <a:buClr>
                <a:srgbClr val="000000"/>
              </a:buClr>
              <a:buSzPts val="1000"/>
              <a:buFont typeface="Arial"/>
              <a:buNone/>
            </a:pPr>
            <a:r>
              <a:t/>
            </a:r>
            <a:endParaRPr b="1" i="0" sz="1000" u="none" cap="none" strike="noStrike">
              <a:solidFill>
                <a:schemeClr val="dk1"/>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3"/>
          <p:cNvSpPr txBox="1"/>
          <p:nvPr/>
        </p:nvSpPr>
        <p:spPr>
          <a:xfrm>
            <a:off x="349800" y="480050"/>
            <a:ext cx="7590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Índices básicos proporcionados</a:t>
            </a:r>
            <a:endParaRPr b="0" i="0" sz="2400" u="none" cap="none" strike="noStrike">
              <a:solidFill>
                <a:srgbClr val="000000"/>
              </a:solidFill>
              <a:latin typeface="Anybody Black"/>
              <a:ea typeface="Anybody Black"/>
              <a:cs typeface="Anybody Black"/>
              <a:sym typeface="Anybody Black"/>
            </a:endParaRPr>
          </a:p>
        </p:txBody>
      </p:sp>
      <p:sp>
        <p:nvSpPr>
          <p:cNvPr id="232" name="Google Shape;232;p13"/>
          <p:cNvSpPr/>
          <p:nvPr/>
        </p:nvSpPr>
        <p:spPr>
          <a:xfrm>
            <a:off x="302825" y="1331675"/>
            <a:ext cx="6181800" cy="1374000"/>
          </a:xfrm>
          <a:prstGeom prst="roundRect">
            <a:avLst>
              <a:gd fmla="val 4718" name="adj"/>
            </a:avLst>
          </a:prstGeom>
          <a:solidFill>
            <a:srgbClr val="F8F8F8"/>
          </a:solidFill>
          <a:ln>
            <a:noFill/>
          </a:ln>
        </p:spPr>
        <p:txBody>
          <a:bodyPr anchorCtr="0" anchor="t" bIns="182850" lIns="182850" spcFirstLastPara="1" rIns="182850" wrap="square" tIns="182850">
            <a:noAutofit/>
          </a:bodyPr>
          <a:lstStyle/>
          <a:p>
            <a:pPr indent="-311150" lvl="0" marL="457200" marR="114300" rtl="0" algn="l">
              <a:lnSpc>
                <a:spcPct val="100000"/>
              </a:lnSpc>
              <a:spcBef>
                <a:spcPts val="0"/>
              </a:spcBef>
              <a:spcAft>
                <a:spcPts val="0"/>
              </a:spcAft>
              <a:buClr>
                <a:srgbClr val="9747FF"/>
              </a:buClr>
              <a:buSzPts val="1300"/>
              <a:buFont typeface="Inter"/>
              <a:buChar char="➔"/>
            </a:pPr>
            <a:r>
              <a:rPr b="0" i="0" lang="es-419" sz="1300" u="none" cap="none" strike="noStrike">
                <a:solidFill>
                  <a:schemeClr val="dk1"/>
                </a:solidFill>
                <a:latin typeface="Inter"/>
                <a:ea typeface="Inter"/>
                <a:cs typeface="Inter"/>
                <a:sym typeface="Inter"/>
              </a:rPr>
              <a:t>CREATE INDEX idx_trips_departure ON trips(departure_datetime); </a:t>
            </a:r>
            <a:endParaRPr b="0" i="0" sz="1300" u="none" cap="none" strike="noStrike">
              <a:solidFill>
                <a:schemeClr val="dk1"/>
              </a:solidFill>
              <a:latin typeface="Inter"/>
              <a:ea typeface="Inter"/>
              <a:cs typeface="Inter"/>
              <a:sym typeface="Inter"/>
            </a:endParaRPr>
          </a:p>
          <a:p>
            <a:pPr indent="-311150" lvl="0" marL="457200" marR="114300" rtl="0" algn="l">
              <a:lnSpc>
                <a:spcPct val="100000"/>
              </a:lnSpc>
              <a:spcBef>
                <a:spcPts val="0"/>
              </a:spcBef>
              <a:spcAft>
                <a:spcPts val="0"/>
              </a:spcAft>
              <a:buClr>
                <a:srgbClr val="9747FF"/>
              </a:buClr>
              <a:buSzPts val="1300"/>
              <a:buFont typeface="Inter"/>
              <a:buChar char="➔"/>
            </a:pPr>
            <a:r>
              <a:rPr b="0" i="0" lang="es-419" sz="1300" u="none" cap="none" strike="noStrike">
                <a:solidFill>
                  <a:schemeClr val="dk1"/>
                </a:solidFill>
                <a:latin typeface="Inter"/>
                <a:ea typeface="Inter"/>
                <a:cs typeface="Inter"/>
                <a:sym typeface="Inter"/>
              </a:rPr>
              <a:t>CREATE INDEX idx_deliveries_status ON deliveries(delivery_status);</a:t>
            </a:r>
            <a:endParaRPr b="0" i="0" sz="1300" u="none" cap="none" strike="noStrike">
              <a:solidFill>
                <a:schemeClr val="dk1"/>
              </a:solidFill>
              <a:latin typeface="Inter"/>
              <a:ea typeface="Inter"/>
              <a:cs typeface="Inter"/>
              <a:sym typeface="Inter"/>
            </a:endParaRPr>
          </a:p>
          <a:p>
            <a:pPr indent="-311150" lvl="0" marL="457200" marR="114300" rtl="0" algn="l">
              <a:lnSpc>
                <a:spcPct val="100000"/>
              </a:lnSpc>
              <a:spcBef>
                <a:spcPts val="0"/>
              </a:spcBef>
              <a:spcAft>
                <a:spcPts val="0"/>
              </a:spcAft>
              <a:buClr>
                <a:srgbClr val="9747FF"/>
              </a:buClr>
              <a:buSzPts val="1300"/>
              <a:buFont typeface="Inter"/>
              <a:buChar char="➔"/>
            </a:pPr>
            <a:r>
              <a:rPr b="0" i="0" lang="es-419" sz="1300" u="none" cap="none" strike="noStrike">
                <a:solidFill>
                  <a:schemeClr val="dk1"/>
                </a:solidFill>
                <a:latin typeface="Inter"/>
                <a:ea typeface="Inter"/>
                <a:cs typeface="Inter"/>
                <a:sym typeface="Inter"/>
              </a:rPr>
              <a:t>CREATE INDEX idx_vehicles_status ON vehicles(status);</a:t>
            </a:r>
            <a:endParaRPr b="1" i="0" sz="1300" u="none" cap="none" strike="noStrike">
              <a:solidFill>
                <a:schemeClr val="dk1"/>
              </a:solidFill>
              <a:latin typeface="Inter"/>
              <a:ea typeface="Inter"/>
              <a:cs typeface="Inter"/>
              <a:sym typeface="Inter"/>
            </a:endParaRPr>
          </a:p>
          <a:p>
            <a:pPr indent="0" lvl="0" marL="0" marR="0" rtl="0" algn="l">
              <a:lnSpc>
                <a:spcPct val="100000"/>
              </a:lnSpc>
              <a:spcBef>
                <a:spcPts val="1000"/>
              </a:spcBef>
              <a:spcAft>
                <a:spcPts val="0"/>
              </a:spcAft>
              <a:buClr>
                <a:srgbClr val="000000"/>
              </a:buClr>
              <a:buSzPts val="1100"/>
              <a:buFont typeface="Arial"/>
              <a:buNone/>
            </a:pPr>
            <a:r>
              <a:t/>
            </a:r>
            <a:endParaRPr b="0" i="0" sz="2800" u="none" cap="none" strike="noStrike">
              <a:solidFill>
                <a:srgbClr val="000000"/>
              </a:solidFill>
              <a:latin typeface="Anybody Black"/>
              <a:ea typeface="Anybody Black"/>
              <a:cs typeface="Anybody Black"/>
              <a:sym typeface="Anybody Black"/>
            </a:endParaRPr>
          </a:p>
        </p:txBody>
      </p:sp>
      <p:pic>
        <p:nvPicPr>
          <p:cNvPr id="233" name="Google Shape;233;p13" title="Hands003.png"/>
          <p:cNvPicPr preferRelativeResize="0"/>
          <p:nvPr/>
        </p:nvPicPr>
        <p:blipFill rotWithShape="1">
          <a:blip r:embed="rId3">
            <a:alphaModFix/>
          </a:blip>
          <a:srcRect b="0" l="0" r="0" t="0"/>
          <a:stretch/>
        </p:blipFill>
        <p:spPr>
          <a:xfrm>
            <a:off x="6742925" y="1331675"/>
            <a:ext cx="2271401" cy="2271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14"/>
          <p:cNvPicPr preferRelativeResize="0"/>
          <p:nvPr/>
        </p:nvPicPr>
        <p:blipFill rotWithShape="1">
          <a:blip r:embed="rId3">
            <a:alphaModFix/>
          </a:blip>
          <a:srcRect b="0" l="0" r="0" t="0"/>
          <a:stretch/>
        </p:blipFill>
        <p:spPr>
          <a:xfrm>
            <a:off x="6223858" y="4679040"/>
            <a:ext cx="528750" cy="528750"/>
          </a:xfrm>
          <a:prstGeom prst="rect">
            <a:avLst/>
          </a:prstGeom>
          <a:noFill/>
          <a:ln>
            <a:noFill/>
          </a:ln>
        </p:spPr>
      </p:pic>
      <p:pic>
        <p:nvPicPr>
          <p:cNvPr id="239" name="Google Shape;239;p14"/>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grpSp>
        <p:nvGrpSpPr>
          <p:cNvPr id="240" name="Google Shape;240;p14"/>
          <p:cNvGrpSpPr/>
          <p:nvPr/>
        </p:nvGrpSpPr>
        <p:grpSpPr>
          <a:xfrm>
            <a:off x="721133" y="1259942"/>
            <a:ext cx="1817596" cy="338561"/>
            <a:chOff x="2525525" y="694702"/>
            <a:chExt cx="620700" cy="421200"/>
          </a:xfrm>
        </p:grpSpPr>
        <p:sp>
          <p:nvSpPr>
            <p:cNvPr id="241" name="Google Shape;241;p14"/>
            <p:cNvSpPr/>
            <p:nvPr/>
          </p:nvSpPr>
          <p:spPr>
            <a:xfrm>
              <a:off x="2531524" y="759923"/>
              <a:ext cx="532800" cy="290700"/>
            </a:xfrm>
            <a:prstGeom prst="wedgeRoundRectCallout">
              <a:avLst>
                <a:gd fmla="val -17920" name="adj1"/>
                <a:gd fmla="val 80436" name="adj2"/>
                <a:gd fmla="val 0" name="adj3"/>
              </a:avLst>
            </a:prstGeom>
            <a:solidFill>
              <a:srgbClr val="8F00FF"/>
            </a:solidFill>
            <a:ln cap="flat" cmpd="sng" w="19050">
              <a:solidFill>
                <a:srgbClr val="8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ybody Black"/>
                <a:ea typeface="Anybody Black"/>
                <a:cs typeface="Anybody Black"/>
                <a:sym typeface="Anybody Black"/>
              </a:endParaRPr>
            </a:p>
          </p:txBody>
        </p:sp>
        <p:sp>
          <p:nvSpPr>
            <p:cNvPr id="242" name="Google Shape;242;p14"/>
            <p:cNvSpPr txBox="1"/>
            <p:nvPr/>
          </p:nvSpPr>
          <p:spPr>
            <a:xfrm>
              <a:off x="2525525" y="694702"/>
              <a:ext cx="620700" cy="42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419" sz="1000" u="none" cap="none" strike="noStrike">
                  <a:solidFill>
                    <a:srgbClr val="FFFFFF"/>
                  </a:solidFill>
                  <a:latin typeface="Space Grotesk Medium"/>
                  <a:ea typeface="Space Grotesk Medium"/>
                  <a:cs typeface="Space Grotesk Medium"/>
                  <a:sym typeface="Space Grotesk Medium"/>
                </a:rPr>
                <a:t>&lt;Proyecto Integrador&gt;</a:t>
              </a:r>
              <a:endParaRPr b="0" i="0" sz="1000" u="none" cap="none" strike="noStrike">
                <a:solidFill>
                  <a:srgbClr val="FFFFFF"/>
                </a:solidFill>
                <a:latin typeface="Space Grotesk Medium"/>
                <a:ea typeface="Space Grotesk Medium"/>
                <a:cs typeface="Space Grotesk Medium"/>
                <a:sym typeface="Space Grotesk Medium"/>
              </a:endParaRPr>
            </a:p>
          </p:txBody>
        </p:sp>
      </p:grpSp>
      <p:sp>
        <p:nvSpPr>
          <p:cNvPr id="243" name="Google Shape;243;p14"/>
          <p:cNvSpPr/>
          <p:nvPr/>
        </p:nvSpPr>
        <p:spPr>
          <a:xfrm>
            <a:off x="535750" y="2371500"/>
            <a:ext cx="3249900" cy="775200"/>
          </a:xfrm>
          <a:prstGeom prst="roundRect">
            <a:avLst>
              <a:gd fmla="val 50000" name="adj"/>
            </a:avLst>
          </a:prstGeom>
          <a:solidFill>
            <a:srgbClr val="FFFF01"/>
          </a:solidFill>
          <a:ln cap="flat" cmpd="sng" w="9525">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ybody Black"/>
              <a:ea typeface="Anybody Black"/>
              <a:cs typeface="Anybody Black"/>
              <a:sym typeface="Anybody Black"/>
            </a:endParaRPr>
          </a:p>
        </p:txBody>
      </p:sp>
      <p:sp>
        <p:nvSpPr>
          <p:cNvPr id="244" name="Google Shape;244;p14"/>
          <p:cNvSpPr txBox="1"/>
          <p:nvPr/>
        </p:nvSpPr>
        <p:spPr>
          <a:xfrm>
            <a:off x="619450" y="1572000"/>
            <a:ext cx="5023800" cy="1528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s-419" sz="4400" u="none" cap="none" strike="noStrike">
                <a:solidFill>
                  <a:srgbClr val="1B1B1B"/>
                </a:solidFill>
                <a:latin typeface="Anybody Black"/>
                <a:ea typeface="Anybody Black"/>
                <a:cs typeface="Anybody Black"/>
                <a:sym typeface="Anybody Black"/>
              </a:rPr>
              <a:t>Detalle de</a:t>
            </a:r>
            <a:endParaRPr b="0" i="0" sz="4400" u="none" cap="none" strike="noStrike">
              <a:solidFill>
                <a:srgbClr val="1B1B1B"/>
              </a:solidFill>
              <a:latin typeface="Anybody Black"/>
              <a:ea typeface="Anybody Black"/>
              <a:cs typeface="Anybody Black"/>
              <a:sym typeface="Anybody Black"/>
            </a:endParaRPr>
          </a:p>
          <a:p>
            <a:pPr indent="0" lvl="0" marL="0" marR="0" rtl="0" algn="l">
              <a:lnSpc>
                <a:spcPct val="115000"/>
              </a:lnSpc>
              <a:spcBef>
                <a:spcPts val="0"/>
              </a:spcBef>
              <a:spcAft>
                <a:spcPts val="0"/>
              </a:spcAft>
              <a:buClr>
                <a:schemeClr val="dk1"/>
              </a:buClr>
              <a:buSzPts val="1100"/>
              <a:buFont typeface="Arial"/>
              <a:buNone/>
            </a:pPr>
            <a:r>
              <a:rPr b="0" i="0" lang="es-419" sz="4400" u="none" cap="none" strike="noStrike">
                <a:solidFill>
                  <a:srgbClr val="1B1B1B"/>
                </a:solidFill>
                <a:latin typeface="Anybody Black"/>
                <a:ea typeface="Anybody Black"/>
                <a:cs typeface="Anybody Black"/>
                <a:sym typeface="Anybody Black"/>
              </a:rPr>
              <a:t>Avances</a:t>
            </a:r>
            <a:endParaRPr b="0" i="0" sz="4400" u="none" cap="none" strike="noStrike">
              <a:solidFill>
                <a:srgbClr val="1B1B1B"/>
              </a:solidFill>
              <a:latin typeface="Anybody Black"/>
              <a:ea typeface="Anybody Black"/>
              <a:cs typeface="Anybody Black"/>
              <a:sym typeface="Anybody Black"/>
            </a:endParaRPr>
          </a:p>
        </p:txBody>
      </p:sp>
      <p:pic>
        <p:nvPicPr>
          <p:cNvPr id="245" name="Google Shape;245;p14"/>
          <p:cNvPicPr preferRelativeResize="0"/>
          <p:nvPr/>
        </p:nvPicPr>
        <p:blipFill rotWithShape="1">
          <a:blip r:embed="rId4">
            <a:alphaModFix/>
          </a:blip>
          <a:srcRect b="0" l="0" r="0" t="0"/>
          <a:stretch/>
        </p:blipFill>
        <p:spPr>
          <a:xfrm flipH="1">
            <a:off x="3274437" y="2637445"/>
            <a:ext cx="971750" cy="8370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15"/>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sp>
        <p:nvSpPr>
          <p:cNvPr id="251" name="Google Shape;251;p15"/>
          <p:cNvSpPr txBox="1"/>
          <p:nvPr/>
        </p:nvSpPr>
        <p:spPr>
          <a:xfrm>
            <a:off x="349800" y="312300"/>
            <a:ext cx="5797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Proyecto Integrador</a:t>
            </a:r>
            <a:endParaRPr b="0" i="0" sz="2400" u="none" cap="none" strike="noStrike">
              <a:solidFill>
                <a:srgbClr val="000000"/>
              </a:solidFill>
              <a:latin typeface="Anybody Black"/>
              <a:ea typeface="Anybody Black"/>
              <a:cs typeface="Anybody Black"/>
              <a:sym typeface="Anybody Black"/>
            </a:endParaRPr>
          </a:p>
        </p:txBody>
      </p:sp>
      <p:sp>
        <p:nvSpPr>
          <p:cNvPr id="252" name="Google Shape;252;p15"/>
          <p:cNvSpPr txBox="1"/>
          <p:nvPr/>
        </p:nvSpPr>
        <p:spPr>
          <a:xfrm>
            <a:off x="349800" y="866400"/>
            <a:ext cx="7293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500" u="none" cap="none" strike="noStrike">
                <a:solidFill>
                  <a:schemeClr val="dk1"/>
                </a:solidFill>
                <a:highlight>
                  <a:srgbClr val="FFFF01"/>
                </a:highlight>
                <a:latin typeface="Inter"/>
                <a:ea typeface="Inter"/>
                <a:cs typeface="Inter"/>
                <a:sym typeface="Inter"/>
              </a:rPr>
              <a:t>Detalle de Avance#1: </a:t>
            </a:r>
            <a:endParaRPr b="1" i="0" sz="1500" u="none" cap="none" strike="noStrike">
              <a:solidFill>
                <a:schemeClr val="dk1"/>
              </a:solidFill>
              <a:latin typeface="Inter"/>
              <a:ea typeface="Inter"/>
              <a:cs typeface="Inter"/>
              <a:sym typeface="Inter"/>
            </a:endParaRPr>
          </a:p>
        </p:txBody>
      </p:sp>
      <p:sp>
        <p:nvSpPr>
          <p:cNvPr id="253" name="Google Shape;253;p15"/>
          <p:cNvSpPr txBox="1"/>
          <p:nvPr/>
        </p:nvSpPr>
        <p:spPr>
          <a:xfrm>
            <a:off x="349800" y="1320100"/>
            <a:ext cx="8794200" cy="3699300"/>
          </a:xfrm>
          <a:prstGeom prst="rect">
            <a:avLst/>
          </a:prstGeom>
          <a:noFill/>
          <a:ln>
            <a:noFill/>
          </a:ln>
        </p:spPr>
        <p:txBody>
          <a:bodyPr anchorCtr="0" anchor="t" bIns="91425" lIns="91425" spcFirstLastPara="1" rIns="91425" wrap="square" tIns="91425">
            <a:spAutoFit/>
          </a:bodyPr>
          <a:lstStyle/>
          <a:p>
            <a:pPr indent="-298450" lvl="0" marL="914400" marR="0" rtl="0" algn="l">
              <a:lnSpc>
                <a:spcPct val="100000"/>
              </a:lnSpc>
              <a:spcBef>
                <a:spcPts val="1200"/>
              </a:spcBef>
              <a:spcAft>
                <a:spcPts val="0"/>
              </a:spcAft>
              <a:buClr>
                <a:schemeClr val="dk1"/>
              </a:buClr>
              <a:buSzPts val="1100"/>
              <a:buFont typeface="Inter"/>
              <a:buAutoNum type="arabicPeriod"/>
            </a:pPr>
            <a:r>
              <a:rPr b="1" i="0" lang="es-419" sz="1100" u="none" cap="none" strike="noStrike">
                <a:solidFill>
                  <a:schemeClr val="dk1"/>
                </a:solidFill>
                <a:latin typeface="Inter"/>
                <a:ea typeface="Inter"/>
                <a:cs typeface="Inter"/>
                <a:sym typeface="Inter"/>
              </a:rPr>
              <a:t>Análisis  del modelo proporcionado:</a:t>
            </a:r>
            <a:endParaRPr b="1" i="0" sz="1100" u="none" cap="none" strike="noStrike">
              <a:solidFill>
                <a:schemeClr val="dk1"/>
              </a:solidFill>
              <a:latin typeface="Inter"/>
              <a:ea typeface="Inter"/>
              <a:cs typeface="Inter"/>
              <a:sym typeface="Inter"/>
            </a:endParaRPr>
          </a:p>
          <a:p>
            <a:pPr indent="-298450" lvl="1"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Documentar todas las relaciones y constraints</a:t>
            </a:r>
            <a:endParaRPr b="0" i="0" sz="1100" u="none" cap="none" strike="noStrike">
              <a:solidFill>
                <a:schemeClr val="dk1"/>
              </a:solidFill>
              <a:latin typeface="Inter"/>
              <a:ea typeface="Inter"/>
              <a:cs typeface="Inter"/>
              <a:sym typeface="Inter"/>
            </a:endParaRPr>
          </a:p>
          <a:p>
            <a:pPr indent="-298450" lvl="1"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Identificar patrones de negocio implícitos en el modelo</a:t>
            </a:r>
            <a:endParaRPr b="0" i="0" sz="1100" u="none" cap="none" strike="noStrike">
              <a:solidFill>
                <a:schemeClr val="dk1"/>
              </a:solidFill>
              <a:latin typeface="Inter"/>
              <a:ea typeface="Inter"/>
              <a:cs typeface="Inter"/>
              <a:sym typeface="Inter"/>
            </a:endParaRPr>
          </a:p>
          <a:p>
            <a:pPr indent="-298450" lvl="1"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Crear diagrama ER profesional del modelo existente</a:t>
            </a:r>
            <a:endParaRPr b="0" i="0" sz="1100" u="none" cap="none" strike="noStrike">
              <a:solidFill>
                <a:schemeClr val="dk1"/>
              </a:solidFill>
              <a:latin typeface="Inter"/>
              <a:ea typeface="Inter"/>
              <a:cs typeface="Inter"/>
              <a:sym typeface="Inter"/>
            </a:endParaRPr>
          </a:p>
          <a:p>
            <a:pPr indent="-298450" lvl="1"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Analizar posibles mejoras sin modificar la estructura base</a:t>
            </a:r>
            <a:endParaRPr b="0" i="0" sz="800" u="none" cap="none" strike="noStrike">
              <a:solidFill>
                <a:schemeClr val="dk1"/>
              </a:solidFill>
              <a:latin typeface="Inter"/>
              <a:ea typeface="Inter"/>
              <a:cs typeface="Inter"/>
              <a:sym typeface="Inter"/>
            </a:endParaRPr>
          </a:p>
          <a:p>
            <a:pPr indent="-298450" lvl="0" marL="914400" marR="0" rtl="0" algn="l">
              <a:lnSpc>
                <a:spcPct val="100000"/>
              </a:lnSpc>
              <a:spcBef>
                <a:spcPts val="1000"/>
              </a:spcBef>
              <a:spcAft>
                <a:spcPts val="0"/>
              </a:spcAft>
              <a:buClr>
                <a:schemeClr val="dk1"/>
              </a:buClr>
              <a:buSzPts val="1100"/>
              <a:buFont typeface="Inter"/>
              <a:buAutoNum type="arabicPeriod"/>
            </a:pPr>
            <a:r>
              <a:rPr b="1" i="0" lang="es-419" sz="1100" u="none" cap="none" strike="noStrike">
                <a:solidFill>
                  <a:schemeClr val="dk1"/>
                </a:solidFill>
                <a:latin typeface="Inter"/>
                <a:ea typeface="Inter"/>
                <a:cs typeface="Inter"/>
                <a:sym typeface="Inter"/>
              </a:rPr>
              <a:t>Generación de datos sintéticos para poblar las 6 tablas (505 k+ registros totales):</a:t>
            </a:r>
            <a:endParaRPr b="1" i="0" sz="1100" u="none" cap="none" strike="noStrike">
              <a:solidFill>
                <a:schemeClr val="dk1"/>
              </a:solidFill>
              <a:latin typeface="Inter"/>
              <a:ea typeface="Inter"/>
              <a:cs typeface="Inter"/>
              <a:sym typeface="Inter"/>
            </a:endParaRPr>
          </a:p>
          <a:p>
            <a:pPr indent="-298450" lvl="1"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Desarrollar script Python robusto con Faker y pandas</a:t>
            </a:r>
            <a:endParaRPr b="0" i="0" sz="1100" u="none" cap="none" strike="noStrike">
              <a:solidFill>
                <a:schemeClr val="dk1"/>
              </a:solidFill>
              <a:latin typeface="Inter"/>
              <a:ea typeface="Inter"/>
              <a:cs typeface="Inter"/>
              <a:sym typeface="Inter"/>
            </a:endParaRPr>
          </a:p>
          <a:p>
            <a:pPr indent="-298450" lvl="1"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Población de tablas maestras (650 registros):</a:t>
            </a:r>
            <a:endParaRPr b="0" i="0" sz="1100" u="none" cap="none" strike="noStrike">
              <a:solidFill>
                <a:schemeClr val="dk1"/>
              </a:solidFill>
              <a:latin typeface="Inter"/>
              <a:ea typeface="Inter"/>
              <a:cs typeface="Inter"/>
              <a:sym typeface="Inter"/>
            </a:endParaRPr>
          </a:p>
          <a:p>
            <a:pPr indent="-298450" lvl="0" marL="18288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vehicles: 200 registros (camiones, vans, motocicletas)</a:t>
            </a:r>
            <a:endParaRPr b="0" i="0" sz="1100" u="none" cap="none" strike="noStrike">
              <a:solidFill>
                <a:schemeClr val="dk1"/>
              </a:solidFill>
              <a:latin typeface="Inter"/>
              <a:ea typeface="Inter"/>
              <a:cs typeface="Inter"/>
              <a:sym typeface="Inter"/>
            </a:endParaRPr>
          </a:p>
          <a:p>
            <a:pPr indent="-298450" lvl="0" marL="18288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drivers: 400 registros (con licencias válidas y fechas coherentes)</a:t>
            </a:r>
            <a:endParaRPr b="0" i="0" sz="1100" u="none" cap="none" strike="noStrike">
              <a:solidFill>
                <a:schemeClr val="dk1"/>
              </a:solidFill>
              <a:latin typeface="Inter"/>
              <a:ea typeface="Inter"/>
              <a:cs typeface="Inter"/>
              <a:sym typeface="Inter"/>
            </a:endParaRPr>
          </a:p>
          <a:p>
            <a:pPr indent="-298450" lvl="0" marL="18288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routes: 50 registros (conectando 5 ciudades principales)</a:t>
            </a:r>
            <a:endParaRPr b="0" i="0" sz="1100" u="none" cap="none" strike="noStrike">
              <a:solidFill>
                <a:schemeClr val="dk1"/>
              </a:solidFill>
              <a:latin typeface="Inter"/>
              <a:ea typeface="Inter"/>
              <a:cs typeface="Inter"/>
              <a:sym typeface="Inter"/>
            </a:endParaRPr>
          </a:p>
          <a:p>
            <a:pPr indent="-298450" lvl="1"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Población de tablas transaccionales (505,000 registros):</a:t>
            </a:r>
            <a:endParaRPr b="0" i="0" sz="1100" u="none" cap="none" strike="noStrike">
              <a:solidFill>
                <a:schemeClr val="dk1"/>
              </a:solidFill>
              <a:latin typeface="Inter"/>
              <a:ea typeface="Inter"/>
              <a:cs typeface="Inter"/>
              <a:sym typeface="Inter"/>
            </a:endParaRPr>
          </a:p>
          <a:p>
            <a:pPr indent="-298450" lvl="0" marL="18288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trips: 100,000 registros (2 años de operación histórica)</a:t>
            </a:r>
            <a:endParaRPr b="0" i="0" sz="1100" u="none" cap="none" strike="noStrike">
              <a:solidFill>
                <a:schemeClr val="dk1"/>
              </a:solidFill>
              <a:latin typeface="Inter"/>
              <a:ea typeface="Inter"/>
              <a:cs typeface="Inter"/>
              <a:sym typeface="Inter"/>
            </a:endParaRPr>
          </a:p>
          <a:p>
            <a:pPr indent="-298450" lvl="0" marL="18288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deliveries: 400,000 registros (promedio 4 entregas por viaje)</a:t>
            </a:r>
            <a:endParaRPr b="0" i="0" sz="1100" u="none" cap="none" strike="noStrike">
              <a:solidFill>
                <a:schemeClr val="dk1"/>
              </a:solidFill>
              <a:latin typeface="Inter"/>
              <a:ea typeface="Inter"/>
              <a:cs typeface="Inter"/>
              <a:sym typeface="Inter"/>
            </a:endParaRPr>
          </a:p>
          <a:p>
            <a:pPr indent="-298450" lvl="0" marL="18288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maintenance: 5,000 registros (mantenimiento cada ~20 viajes)</a:t>
            </a:r>
            <a:endParaRPr b="0" i="0" sz="1100" u="none" cap="none" strike="noStrike">
              <a:solidFill>
                <a:schemeClr val="dk1"/>
              </a:solidFill>
              <a:latin typeface="Inter"/>
              <a:ea typeface="Inter"/>
              <a:cs typeface="Inter"/>
              <a:sym typeface="Inter"/>
            </a:endParaRPr>
          </a:p>
          <a:p>
            <a:pPr indent="-298450" lvl="1"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Relaciones y proporciones del negocio:</a:t>
            </a:r>
            <a:endParaRPr b="0" i="0" sz="1100" u="none" cap="none" strike="noStrike">
              <a:solidFill>
                <a:schemeClr val="dk1"/>
              </a:solidFill>
              <a:latin typeface="Inter"/>
              <a:ea typeface="Inter"/>
              <a:cs typeface="Inter"/>
              <a:sym typeface="Inter"/>
            </a:endParaRPr>
          </a:p>
          <a:p>
            <a:pPr indent="-298450" lvl="0" marL="18288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Cada trip debe tener vehicle_id y driver_id válidos</a:t>
            </a:r>
            <a:endParaRPr b="0" i="0" sz="1100" u="none" cap="none" strike="noStrike">
              <a:solidFill>
                <a:schemeClr val="dk1"/>
              </a:solidFill>
              <a:latin typeface="Inter"/>
              <a:ea typeface="Inter"/>
              <a:cs typeface="Inter"/>
              <a:sym typeface="Inter"/>
            </a:endParaRPr>
          </a:p>
          <a:p>
            <a:pPr indent="-298450" lvl="0" marL="18288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Cada delivery debe pertenecer a un trip_id existente</a:t>
            </a:r>
            <a:endParaRPr b="0" i="0" sz="1100" u="none" cap="none" strike="noStrike">
              <a:solidFill>
                <a:schemeClr val="dk1"/>
              </a:solidFill>
              <a:latin typeface="Inter"/>
              <a:ea typeface="Inter"/>
              <a:cs typeface="Inter"/>
              <a:sym typeface="Inter"/>
            </a:endParaRPr>
          </a:p>
          <a:p>
            <a:pPr indent="-298450" lvl="0" marL="18288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Los maintenance deben corresponder a vehicles existentes</a:t>
            </a:r>
            <a:endParaRPr b="0" i="0" sz="1100" u="none" cap="none" strike="noStrike">
              <a:solidFill>
                <a:schemeClr val="dk1"/>
              </a:solidFill>
              <a:latin typeface="Inter"/>
              <a:ea typeface="Inter"/>
              <a:cs typeface="Inter"/>
              <a:sym typeface="Inter"/>
            </a:endParaRPr>
          </a:p>
          <a:p>
            <a:pPr indent="-298450" lvl="0" marL="18288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Respetar capacidad de vehículos y horarios de conductores</a:t>
            </a:r>
            <a:endParaRPr b="0" i="0" sz="1300" u="none" cap="none" strike="noStrike">
              <a:solidFill>
                <a:srgbClr val="000000"/>
              </a:solidFill>
              <a:latin typeface="Inter"/>
              <a:ea typeface="Inter"/>
              <a:cs typeface="Inter"/>
              <a:sym typeface="Inter"/>
            </a:endParaRPr>
          </a:p>
        </p:txBody>
      </p:sp>
      <p:pic>
        <p:nvPicPr>
          <p:cNvPr id="254" name="Google Shape;254;p15" title="Hands004.png"/>
          <p:cNvPicPr preferRelativeResize="0"/>
          <p:nvPr/>
        </p:nvPicPr>
        <p:blipFill rotWithShape="1">
          <a:blip r:embed="rId4">
            <a:alphaModFix/>
          </a:blip>
          <a:srcRect b="0" l="0" r="0" t="0"/>
          <a:stretch/>
        </p:blipFill>
        <p:spPr>
          <a:xfrm>
            <a:off x="7446775" y="480050"/>
            <a:ext cx="1624924" cy="1624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6"/>
          <p:cNvSpPr txBox="1"/>
          <p:nvPr/>
        </p:nvSpPr>
        <p:spPr>
          <a:xfrm>
            <a:off x="349800" y="312300"/>
            <a:ext cx="5797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Proyecto Integrador</a:t>
            </a:r>
            <a:endParaRPr b="0" i="0" sz="2400" u="none" cap="none" strike="noStrike">
              <a:solidFill>
                <a:srgbClr val="000000"/>
              </a:solidFill>
              <a:latin typeface="Anybody Black"/>
              <a:ea typeface="Anybody Black"/>
              <a:cs typeface="Anybody Black"/>
              <a:sym typeface="Anybody Black"/>
            </a:endParaRPr>
          </a:p>
        </p:txBody>
      </p:sp>
      <p:sp>
        <p:nvSpPr>
          <p:cNvPr id="260" name="Google Shape;260;p16"/>
          <p:cNvSpPr txBox="1"/>
          <p:nvPr/>
        </p:nvSpPr>
        <p:spPr>
          <a:xfrm>
            <a:off x="349800" y="866400"/>
            <a:ext cx="7293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500" u="none" cap="none" strike="noStrike">
                <a:solidFill>
                  <a:schemeClr val="dk1"/>
                </a:solidFill>
                <a:highlight>
                  <a:srgbClr val="FFFF01"/>
                </a:highlight>
                <a:latin typeface="Inter"/>
                <a:ea typeface="Inter"/>
                <a:cs typeface="Inter"/>
                <a:sym typeface="Inter"/>
              </a:rPr>
              <a:t>Detalle de Avance#1: </a:t>
            </a:r>
            <a:endParaRPr b="1" i="0" sz="1500" u="none" cap="none" strike="noStrike">
              <a:solidFill>
                <a:schemeClr val="dk1"/>
              </a:solidFill>
              <a:latin typeface="Inter"/>
              <a:ea typeface="Inter"/>
              <a:cs typeface="Inter"/>
              <a:sym typeface="Inter"/>
            </a:endParaRPr>
          </a:p>
        </p:txBody>
      </p:sp>
      <p:sp>
        <p:nvSpPr>
          <p:cNvPr id="261" name="Google Shape;261;p16"/>
          <p:cNvSpPr txBox="1"/>
          <p:nvPr/>
        </p:nvSpPr>
        <p:spPr>
          <a:xfrm>
            <a:off x="349800" y="1320100"/>
            <a:ext cx="4291200" cy="413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1100"/>
              <a:buFont typeface="Arial"/>
              <a:buNone/>
            </a:pPr>
            <a:r>
              <a:rPr b="1" i="0" lang="es-419" sz="1100" u="none" cap="none" strike="noStrike">
                <a:solidFill>
                  <a:schemeClr val="dk1"/>
                </a:solidFill>
                <a:latin typeface="Inter"/>
                <a:ea typeface="Inter"/>
                <a:cs typeface="Inter"/>
                <a:sym typeface="Inter"/>
              </a:rPr>
              <a:t>3. Control de calidad de datos</a:t>
            </a:r>
            <a:endParaRPr b="1" i="0" sz="1100" u="none" cap="none" strike="noStrike">
              <a:solidFill>
                <a:schemeClr val="dk1"/>
              </a:solidFill>
              <a:latin typeface="Inter"/>
              <a:ea typeface="Inter"/>
              <a:cs typeface="Inter"/>
              <a:sym typeface="Inter"/>
            </a:endParaRPr>
          </a:p>
          <a:p>
            <a:pPr indent="-298450" lvl="1" marL="1371600" marR="0" rtl="0" algn="l">
              <a:lnSpc>
                <a:spcPct val="100000"/>
              </a:lnSpc>
              <a:spcBef>
                <a:spcPts val="120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Validar integridad referencial completa</a:t>
            </a:r>
            <a:endParaRPr b="0" i="0" sz="1100" u="none" cap="none" strike="noStrike">
              <a:solidFill>
                <a:schemeClr val="dk1"/>
              </a:solidFill>
              <a:latin typeface="Inter"/>
              <a:ea typeface="Inter"/>
              <a:cs typeface="Inter"/>
              <a:sym typeface="Inter"/>
            </a:endParaRPr>
          </a:p>
          <a:p>
            <a:pPr indent="-298450" lvl="1"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Asegurar consistencia temporal (arrival &gt; departure)</a:t>
            </a:r>
            <a:endParaRPr b="0" i="0" sz="1100" u="none" cap="none" strike="noStrike">
              <a:solidFill>
                <a:schemeClr val="dk1"/>
              </a:solidFill>
              <a:latin typeface="Inter"/>
              <a:ea typeface="Inter"/>
              <a:cs typeface="Inter"/>
              <a:sym typeface="Inter"/>
            </a:endParaRPr>
          </a:p>
          <a:p>
            <a:pPr indent="-298450" lvl="1"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Verificar distribuciones estadísticas realistas</a:t>
            </a:r>
            <a:endParaRPr b="0" i="0" sz="1100" u="none" cap="none" strike="noStrike">
              <a:solidFill>
                <a:schemeClr val="dk1"/>
              </a:solidFill>
              <a:latin typeface="Inter"/>
              <a:ea typeface="Inter"/>
              <a:cs typeface="Inter"/>
              <a:sym typeface="Inter"/>
            </a:endParaRPr>
          </a:p>
          <a:p>
            <a:pPr indent="-298450" lvl="1"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Implementar logs de carga de datos</a:t>
            </a:r>
            <a:endParaRPr b="0" i="0" sz="1100" u="none" cap="none" strike="noStrike">
              <a:solidFill>
                <a:schemeClr val="dk1"/>
              </a:solidFill>
              <a:latin typeface="Inter"/>
              <a:ea typeface="Inter"/>
              <a:cs typeface="Inter"/>
              <a:sym typeface="Inter"/>
            </a:endParaRPr>
          </a:p>
          <a:p>
            <a:pPr indent="-298450" lvl="0" marL="457200" marR="114300" rtl="0" algn="l">
              <a:lnSpc>
                <a:spcPct val="100000"/>
              </a:lnSpc>
              <a:spcBef>
                <a:spcPts val="1000"/>
              </a:spcBef>
              <a:spcAft>
                <a:spcPts val="0"/>
              </a:spcAft>
              <a:buClr>
                <a:srgbClr val="9747FF"/>
              </a:buClr>
              <a:buSzPts val="1100"/>
              <a:buFont typeface="Inter"/>
              <a:buChar char="➞"/>
            </a:pPr>
            <a:r>
              <a:rPr b="1" i="0" lang="es-419" sz="1100" u="none" cap="none" strike="noStrike">
                <a:solidFill>
                  <a:schemeClr val="dk1"/>
                </a:solidFill>
                <a:latin typeface="Inter"/>
                <a:ea typeface="Inter"/>
                <a:cs typeface="Inter"/>
                <a:sym typeface="Inter"/>
              </a:rPr>
              <a:t>Conocimientos necesarios: </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100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SQL DDL y comprensión de modelos relacionales</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SQL DML: INSERT, INSERT múltiple, COPY FROM, SELECT</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Python: Faker, pandas, numpy, psycopg2</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Conexión Python-PostgreSQL y manejo de cursores</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Conceptos de integridad referencial y foreign keys</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Técnicas de inserción masiva de datos (executemany, COPY)</a:t>
            </a:r>
            <a:endParaRPr b="0" i="0" sz="1100" u="none" cap="none" strike="noStrike">
              <a:solidFill>
                <a:schemeClr val="dk1"/>
              </a:solidFill>
              <a:latin typeface="Inter"/>
              <a:ea typeface="Inter"/>
              <a:cs typeface="Inter"/>
              <a:sym typeface="Inter"/>
            </a:endParaRPr>
          </a:p>
          <a:p>
            <a:pPr indent="0" lvl="0" marL="1828800" marR="0" rtl="0" algn="l">
              <a:lnSpc>
                <a:spcPct val="100000"/>
              </a:lnSpc>
              <a:spcBef>
                <a:spcPts val="1200"/>
              </a:spcBef>
              <a:spcAft>
                <a:spcPts val="120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p:txBody>
      </p:sp>
      <p:sp>
        <p:nvSpPr>
          <p:cNvPr id="262" name="Google Shape;262;p16"/>
          <p:cNvSpPr txBox="1"/>
          <p:nvPr/>
        </p:nvSpPr>
        <p:spPr>
          <a:xfrm>
            <a:off x="4817050" y="1698075"/>
            <a:ext cx="4086600" cy="4168800"/>
          </a:xfrm>
          <a:prstGeom prst="rect">
            <a:avLst/>
          </a:prstGeom>
          <a:noFill/>
          <a:ln>
            <a:noFill/>
          </a:ln>
        </p:spPr>
        <p:txBody>
          <a:bodyPr anchorCtr="0" anchor="t" bIns="91425" lIns="91425" spcFirstLastPara="1" rIns="91425" wrap="square" tIns="91425">
            <a:noAutofit/>
          </a:bodyPr>
          <a:lstStyle/>
          <a:p>
            <a:pPr indent="-298450" lvl="0" marL="457200" marR="114300" rtl="0" algn="l">
              <a:lnSpc>
                <a:spcPct val="100000"/>
              </a:lnSpc>
              <a:spcBef>
                <a:spcPts val="0"/>
              </a:spcBef>
              <a:spcAft>
                <a:spcPts val="0"/>
              </a:spcAft>
              <a:buClr>
                <a:srgbClr val="9747FF"/>
              </a:buClr>
              <a:buSzPts val="1100"/>
              <a:buFont typeface="Inter"/>
              <a:buChar char="➞"/>
            </a:pPr>
            <a:r>
              <a:rPr b="1" i="0" lang="es-419" sz="1100" u="none" cap="none" strike="noStrike">
                <a:solidFill>
                  <a:schemeClr val="dk1"/>
                </a:solidFill>
                <a:latin typeface="Inter"/>
                <a:ea typeface="Inter"/>
                <a:cs typeface="Inter"/>
                <a:sym typeface="Inter"/>
              </a:rPr>
              <a:t>Tech Stack necesario:</a:t>
            </a:r>
            <a:endParaRPr b="1"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100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PostgreSQL 15+</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Python 3.10+</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Jupyter Notebooks</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DBeaver o pgAdmin</a:t>
            </a:r>
            <a:endParaRPr b="0" i="0" sz="1100" u="none" cap="none" strike="noStrike">
              <a:solidFill>
                <a:schemeClr val="dk1"/>
              </a:solidFill>
              <a:latin typeface="Inter"/>
              <a:ea typeface="Inter"/>
              <a:cs typeface="Inter"/>
              <a:sym typeface="Inter"/>
            </a:endParaRPr>
          </a:p>
          <a:p>
            <a:pPr indent="-298450" lvl="0" marL="457200" marR="114300" rtl="0" algn="l">
              <a:lnSpc>
                <a:spcPct val="100000"/>
              </a:lnSpc>
              <a:spcBef>
                <a:spcPts val="1000"/>
              </a:spcBef>
              <a:spcAft>
                <a:spcPts val="0"/>
              </a:spcAft>
              <a:buClr>
                <a:srgbClr val="9747FF"/>
              </a:buClr>
              <a:buSzPts val="1100"/>
              <a:buFont typeface="Inter"/>
              <a:buChar char="➞"/>
            </a:pPr>
            <a:r>
              <a:rPr b="1" i="0" lang="es-419" sz="1100" u="none" cap="none" strike="noStrike">
                <a:solidFill>
                  <a:schemeClr val="dk1"/>
                </a:solidFill>
                <a:latin typeface="Inter"/>
                <a:ea typeface="Inter"/>
                <a:cs typeface="Inter"/>
                <a:sym typeface="Inter"/>
              </a:rPr>
              <a:t>Notas extra: </a:t>
            </a:r>
            <a:endParaRPr b="0" i="0" sz="1100" u="none" cap="none" strike="noStrike">
              <a:solidFill>
                <a:schemeClr val="dk1"/>
              </a:solidFill>
              <a:latin typeface="Inter"/>
              <a:ea typeface="Inter"/>
              <a:cs typeface="Inter"/>
              <a:sym typeface="Inter"/>
            </a:endParaRPr>
          </a:p>
          <a:p>
            <a:pPr indent="0" lvl="0" marL="457200" marR="114300" rtl="0" algn="just">
              <a:lnSpc>
                <a:spcPct val="100000"/>
              </a:lnSpc>
              <a:spcBef>
                <a:spcPts val="1000"/>
              </a:spcBef>
              <a:spcAft>
                <a:spcPts val="0"/>
              </a:spcAft>
              <a:buClr>
                <a:schemeClr val="dk1"/>
              </a:buClr>
              <a:buSzPts val="1100"/>
              <a:buFont typeface="Arial"/>
              <a:buNone/>
            </a:pPr>
            <a:r>
              <a:rPr b="0" i="0" lang="es-419" sz="1100" u="none" cap="none" strike="noStrike">
                <a:solidFill>
                  <a:schemeClr val="dk1"/>
                </a:solidFill>
                <a:latin typeface="Inter"/>
                <a:ea typeface="Inter"/>
                <a:cs typeface="Inter"/>
                <a:sym typeface="Inter"/>
              </a:rPr>
              <a:t>La calidad de los datos sintéticos es crucial. Los estudiantes deben entender que están poblando 6 tablas interrelacionadas, no generando datos aislados. Es fundamental mantener la coherencia entre tablas (ej: no puede haber un trip con un vehicle_id que no existe)</a:t>
            </a:r>
            <a:endParaRPr b="0" i="0" sz="1100" u="none" cap="none" strike="noStrike">
              <a:solidFill>
                <a:schemeClr val="dk1"/>
              </a:solidFill>
              <a:latin typeface="Inter"/>
              <a:ea typeface="Inter"/>
              <a:cs typeface="Inter"/>
              <a:sym typeface="Inter"/>
            </a:endParaRPr>
          </a:p>
          <a:p>
            <a:pPr indent="0" lvl="0" marL="0" marR="0" rtl="0" algn="l">
              <a:lnSpc>
                <a:spcPct val="100000"/>
              </a:lnSpc>
              <a:spcBef>
                <a:spcPts val="10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g3a04791cba8_4_0"/>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sp>
        <p:nvSpPr>
          <p:cNvPr id="268" name="Google Shape;268;g3a04791cba8_4_0"/>
          <p:cNvSpPr txBox="1"/>
          <p:nvPr/>
        </p:nvSpPr>
        <p:spPr>
          <a:xfrm>
            <a:off x="349800" y="312300"/>
            <a:ext cx="5797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400">
                <a:latin typeface="Anybody Black"/>
                <a:ea typeface="Anybody Black"/>
                <a:cs typeface="Anybody Black"/>
                <a:sym typeface="Anybody Black"/>
              </a:rPr>
              <a:t>Proyecto Integrador</a:t>
            </a:r>
            <a:endParaRPr sz="2400">
              <a:solidFill>
                <a:srgbClr val="000000"/>
              </a:solidFill>
              <a:latin typeface="Anybody Black"/>
              <a:ea typeface="Anybody Black"/>
              <a:cs typeface="Anybody Black"/>
              <a:sym typeface="Anybody Black"/>
            </a:endParaRPr>
          </a:p>
        </p:txBody>
      </p:sp>
      <p:sp>
        <p:nvSpPr>
          <p:cNvPr id="269" name="Google Shape;269;g3a04791cba8_4_0"/>
          <p:cNvSpPr txBox="1"/>
          <p:nvPr/>
        </p:nvSpPr>
        <p:spPr>
          <a:xfrm>
            <a:off x="349800" y="866400"/>
            <a:ext cx="7293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500">
                <a:solidFill>
                  <a:schemeClr val="dk1"/>
                </a:solidFill>
                <a:highlight>
                  <a:srgbClr val="FFFF01"/>
                </a:highlight>
                <a:latin typeface="Inter"/>
                <a:ea typeface="Inter"/>
                <a:cs typeface="Inter"/>
                <a:sym typeface="Inter"/>
                <a:extLst>
                  <a:ext uri="http://customooxmlschemas.google.com/">
                    <go:slidesCustomData xmlns:go="http://customooxmlschemas.google.com/" textRoundtripDataId="0"/>
                  </a:ext>
                </a:extLst>
              </a:rPr>
              <a:t>Detalle de Avance#2: </a:t>
            </a:r>
            <a:endParaRPr b="1" sz="1500">
              <a:solidFill>
                <a:schemeClr val="dk1"/>
              </a:solidFill>
              <a:latin typeface="Inter"/>
              <a:ea typeface="Inter"/>
              <a:cs typeface="Inter"/>
              <a:sym typeface="Inter"/>
            </a:endParaRPr>
          </a:p>
        </p:txBody>
      </p:sp>
      <p:sp>
        <p:nvSpPr>
          <p:cNvPr id="270" name="Google Shape;270;g3a04791cba8_4_0"/>
          <p:cNvSpPr txBox="1"/>
          <p:nvPr/>
        </p:nvSpPr>
        <p:spPr>
          <a:xfrm>
            <a:off x="349800" y="1320100"/>
            <a:ext cx="8794200" cy="384900"/>
          </a:xfrm>
          <a:prstGeom prst="rect">
            <a:avLst/>
          </a:prstGeom>
          <a:noFill/>
          <a:ln>
            <a:noFill/>
          </a:ln>
        </p:spPr>
        <p:txBody>
          <a:bodyPr anchorCtr="0" anchor="t" bIns="91425" lIns="91425" spcFirstLastPara="1" rIns="91425" wrap="square" tIns="91425">
            <a:spAutoFit/>
          </a:bodyPr>
          <a:lstStyle/>
          <a:p>
            <a:pPr indent="0" lvl="0" marL="1828800" rtl="0" algn="l">
              <a:spcBef>
                <a:spcPts val="1200"/>
              </a:spcBef>
              <a:spcAft>
                <a:spcPts val="1200"/>
              </a:spcAft>
              <a:buNone/>
            </a:pPr>
            <a:r>
              <a:t/>
            </a:r>
            <a:endParaRPr sz="1300">
              <a:latin typeface="Inter"/>
              <a:ea typeface="Inter"/>
              <a:cs typeface="Inter"/>
              <a:sym typeface="Inter"/>
            </a:endParaRPr>
          </a:p>
        </p:txBody>
      </p:sp>
      <p:sp>
        <p:nvSpPr>
          <p:cNvPr id="271" name="Google Shape;271;g3a04791cba8_4_0"/>
          <p:cNvSpPr txBox="1"/>
          <p:nvPr/>
        </p:nvSpPr>
        <p:spPr>
          <a:xfrm>
            <a:off x="349800" y="1402125"/>
            <a:ext cx="8013600" cy="3564900"/>
          </a:xfrm>
          <a:prstGeom prst="rect">
            <a:avLst/>
          </a:prstGeom>
          <a:noFill/>
          <a:ln>
            <a:noFill/>
          </a:ln>
        </p:spPr>
        <p:txBody>
          <a:bodyPr anchorCtr="0" anchor="t" bIns="91425" lIns="91425" spcFirstLastPara="1" rIns="91425" wrap="square" tIns="91425">
            <a:noAutofit/>
          </a:bodyPr>
          <a:lstStyle/>
          <a:p>
            <a:pPr indent="-298450" lvl="0" marL="457200" marR="114300" rtl="0" algn="l">
              <a:spcBef>
                <a:spcPts val="0"/>
              </a:spcBef>
              <a:spcAft>
                <a:spcPts val="0"/>
              </a:spcAft>
              <a:buClr>
                <a:srgbClr val="9747FF"/>
              </a:buClr>
              <a:buSzPts val="1100"/>
              <a:buFont typeface="Inter"/>
              <a:buChar char="➞"/>
            </a:pPr>
            <a:r>
              <a:rPr b="1" lang="es-419" sz="1100">
                <a:solidFill>
                  <a:schemeClr val="dk1"/>
                </a:solidFill>
                <a:latin typeface="Inter"/>
                <a:ea typeface="Inter"/>
                <a:cs typeface="Inter"/>
                <a:sym typeface="Inter"/>
              </a:rPr>
              <a:t>Detalle de avance:</a:t>
            </a:r>
            <a:endParaRPr b="1" sz="1100">
              <a:solidFill>
                <a:schemeClr val="dk1"/>
              </a:solidFill>
              <a:latin typeface="Inter"/>
              <a:ea typeface="Inter"/>
              <a:cs typeface="Inter"/>
              <a:sym typeface="Inter"/>
            </a:endParaRPr>
          </a:p>
          <a:p>
            <a:pPr indent="-298450" lvl="0" marL="914400" marR="114300" rtl="0" algn="l">
              <a:spcBef>
                <a:spcPts val="1000"/>
              </a:spcBef>
              <a:spcAft>
                <a:spcPts val="0"/>
              </a:spcAft>
              <a:buClr>
                <a:schemeClr val="dk1"/>
              </a:buClr>
              <a:buSzPts val="1100"/>
              <a:buFont typeface="Inter"/>
              <a:buAutoNum type="arabicPeriod"/>
            </a:pPr>
            <a:r>
              <a:rPr b="1" lang="es-419" sz="1100">
                <a:solidFill>
                  <a:schemeClr val="dk1"/>
                </a:solidFill>
                <a:latin typeface="Inter"/>
                <a:ea typeface="Inter"/>
                <a:cs typeface="Inter"/>
                <a:sym typeface="Inter"/>
              </a:rPr>
              <a:t>Ejecución y análisis de 12 queries proporcionadas por el profesor:</a:t>
            </a:r>
            <a:r>
              <a:rPr lang="es-419" sz="1100">
                <a:solidFill>
                  <a:schemeClr val="dk1"/>
                </a:solidFill>
                <a:latin typeface="Inter"/>
                <a:ea typeface="Inter"/>
                <a:cs typeface="Inter"/>
                <a:sym typeface="Inter"/>
              </a:rPr>
              <a:t> Los estudiantes recibirán un archivo SQL con 12 queries organizadas por nivel de complejidad:</a:t>
            </a:r>
            <a:endParaRPr sz="1100">
              <a:solidFill>
                <a:schemeClr val="dk1"/>
              </a:solidFill>
              <a:latin typeface="Inter"/>
              <a:ea typeface="Inter"/>
              <a:cs typeface="Inter"/>
              <a:sym typeface="Inter"/>
            </a:endParaRPr>
          </a:p>
          <a:p>
            <a:pPr indent="-298450" lvl="0" marL="1371600" marR="114300" rtl="0" algn="l">
              <a:spcBef>
                <a:spcPts val="1000"/>
              </a:spcBef>
              <a:spcAft>
                <a:spcPts val="0"/>
              </a:spcAft>
              <a:buClr>
                <a:schemeClr val="dk1"/>
              </a:buClr>
              <a:buSzPts val="1100"/>
              <a:buFont typeface="Inter"/>
              <a:buAutoNum type="alphaLcParenR"/>
            </a:pPr>
            <a:r>
              <a:rPr b="1" lang="es-419" sz="1100">
                <a:solidFill>
                  <a:schemeClr val="dk1"/>
                </a:solidFill>
                <a:latin typeface="Inter"/>
                <a:ea typeface="Inter"/>
                <a:cs typeface="Inter"/>
                <a:sym typeface="Inter"/>
              </a:rPr>
              <a:t>Queries BÁSICAS (3 queries):</a:t>
            </a:r>
            <a:endParaRPr b="1" sz="1100">
              <a:solidFill>
                <a:schemeClr val="dk1"/>
              </a:solidFill>
              <a:latin typeface="Inter"/>
              <a:ea typeface="Inter"/>
              <a:cs typeface="Inter"/>
              <a:sym typeface="Inter"/>
            </a:endParaRPr>
          </a:p>
          <a:p>
            <a:pPr indent="-298450" lvl="0" marL="1371600" marR="114300" rtl="0" algn="l">
              <a:spcBef>
                <a:spcPts val="0"/>
              </a:spcBef>
              <a:spcAft>
                <a:spcPts val="0"/>
              </a:spcAft>
              <a:buClr>
                <a:schemeClr val="dk1"/>
              </a:buClr>
              <a:buSzPts val="1100"/>
              <a:buFont typeface="Inter"/>
              <a:buChar char="●"/>
            </a:pPr>
            <a:r>
              <a:rPr lang="es-419" sz="1100">
                <a:solidFill>
                  <a:schemeClr val="dk1"/>
                </a:solidFill>
                <a:latin typeface="Inter"/>
                <a:ea typeface="Inter"/>
                <a:cs typeface="Inter"/>
                <a:sym typeface="Inter"/>
              </a:rPr>
              <a:t>Consultas simples con filtros y ordenamiento</a:t>
            </a:r>
            <a:endParaRPr sz="1100">
              <a:solidFill>
                <a:schemeClr val="dk1"/>
              </a:solidFill>
              <a:latin typeface="Inter"/>
              <a:ea typeface="Inter"/>
              <a:cs typeface="Inter"/>
              <a:sym typeface="Inter"/>
            </a:endParaRPr>
          </a:p>
          <a:p>
            <a:pPr indent="-298450" lvl="0" marL="1371600" marR="114300" rtl="0" algn="l">
              <a:spcBef>
                <a:spcPts val="0"/>
              </a:spcBef>
              <a:spcAft>
                <a:spcPts val="0"/>
              </a:spcAft>
              <a:buClr>
                <a:schemeClr val="dk1"/>
              </a:buClr>
              <a:buSzPts val="1100"/>
              <a:buFont typeface="Inter"/>
              <a:buChar char="●"/>
            </a:pPr>
            <a:r>
              <a:rPr lang="es-419" sz="1100">
                <a:solidFill>
                  <a:schemeClr val="dk1"/>
                </a:solidFill>
                <a:latin typeface="Inter"/>
                <a:ea typeface="Inter"/>
                <a:cs typeface="Inter"/>
                <a:sym typeface="Inter"/>
              </a:rPr>
              <a:t>Joins básicos entre 2-3 tablas</a:t>
            </a:r>
            <a:endParaRPr sz="1100">
              <a:solidFill>
                <a:schemeClr val="dk1"/>
              </a:solidFill>
              <a:latin typeface="Inter"/>
              <a:ea typeface="Inter"/>
              <a:cs typeface="Inter"/>
              <a:sym typeface="Inter"/>
            </a:endParaRPr>
          </a:p>
          <a:p>
            <a:pPr indent="-298450" lvl="0" marL="1371600" marR="114300" rtl="0" algn="l">
              <a:spcBef>
                <a:spcPts val="0"/>
              </a:spcBef>
              <a:spcAft>
                <a:spcPts val="0"/>
              </a:spcAft>
              <a:buClr>
                <a:schemeClr val="dk1"/>
              </a:buClr>
              <a:buSzPts val="1100"/>
              <a:buFont typeface="Inter"/>
              <a:buChar char="●"/>
            </a:pPr>
            <a:r>
              <a:rPr lang="es-419" sz="1100">
                <a:solidFill>
                  <a:schemeClr val="dk1"/>
                </a:solidFill>
                <a:latin typeface="Inter"/>
                <a:ea typeface="Inter"/>
                <a:cs typeface="Inter"/>
                <a:sym typeface="Inter"/>
              </a:rPr>
              <a:t>Agregaciones simples (COUNT, SUM, AVG)</a:t>
            </a:r>
            <a:endParaRPr sz="1100">
              <a:solidFill>
                <a:schemeClr val="dk1"/>
              </a:solidFill>
              <a:latin typeface="Inter"/>
              <a:ea typeface="Inter"/>
              <a:cs typeface="Inter"/>
              <a:sym typeface="Inter"/>
            </a:endParaRPr>
          </a:p>
          <a:p>
            <a:pPr indent="0" lvl="0" marL="1371600" marR="114300" rtl="0" algn="l">
              <a:spcBef>
                <a:spcPts val="1000"/>
              </a:spcBef>
              <a:spcAft>
                <a:spcPts val="0"/>
              </a:spcAft>
              <a:buClr>
                <a:schemeClr val="dk1"/>
              </a:buClr>
              <a:buSzPts val="1100"/>
              <a:buFont typeface="Arial"/>
              <a:buNone/>
            </a:pPr>
            <a:r>
              <a:rPr lang="es-419" sz="1100">
                <a:solidFill>
                  <a:schemeClr val="dk1"/>
                </a:solidFill>
                <a:latin typeface="Inter"/>
                <a:ea typeface="Inter"/>
                <a:cs typeface="Inter"/>
                <a:sym typeface="Inter"/>
              </a:rPr>
              <a:t> Ejemplo: "Listar todos los vehículos activos con su última fecha de mantenimiento"</a:t>
            </a:r>
            <a:endParaRPr sz="1100">
              <a:solidFill>
                <a:schemeClr val="dk1"/>
              </a:solidFill>
              <a:latin typeface="Inter"/>
              <a:ea typeface="Inter"/>
              <a:cs typeface="Inter"/>
              <a:sym typeface="Inter"/>
            </a:endParaRPr>
          </a:p>
          <a:p>
            <a:pPr indent="-298450" lvl="0" marL="1371600" rtl="0" algn="l">
              <a:spcBef>
                <a:spcPts val="1200"/>
              </a:spcBef>
              <a:spcAft>
                <a:spcPts val="0"/>
              </a:spcAft>
              <a:buClr>
                <a:schemeClr val="dk1"/>
              </a:buClr>
              <a:buSzPts val="1100"/>
              <a:buFont typeface="Inter"/>
              <a:buAutoNum type="alphaLcParenR"/>
            </a:pPr>
            <a:r>
              <a:rPr b="1" lang="es-419" sz="1100">
                <a:solidFill>
                  <a:schemeClr val="dk1"/>
                </a:solidFill>
                <a:latin typeface="Inter"/>
                <a:ea typeface="Inter"/>
                <a:cs typeface="Inter"/>
                <a:sym typeface="Inter"/>
              </a:rPr>
              <a:t>Queries INTERMEDIAS (5 queries):</a:t>
            </a:r>
            <a:endParaRPr b="1" sz="1100">
              <a:solidFill>
                <a:schemeClr val="dk1"/>
              </a:solidFill>
              <a:latin typeface="Inter"/>
              <a:ea typeface="Inter"/>
              <a:cs typeface="Inter"/>
              <a:sym typeface="Inter"/>
            </a:endParaRPr>
          </a:p>
          <a:p>
            <a:pPr indent="-298450" lvl="0" marL="1371600" rtl="0" algn="l">
              <a:spcBef>
                <a:spcPts val="0"/>
              </a:spcBef>
              <a:spcAft>
                <a:spcPts val="0"/>
              </a:spcAft>
              <a:buClr>
                <a:schemeClr val="dk1"/>
              </a:buClr>
              <a:buSzPts val="1100"/>
              <a:buFont typeface="Inter"/>
              <a:buChar char="●"/>
            </a:pPr>
            <a:r>
              <a:rPr lang="es-419" sz="1100">
                <a:solidFill>
                  <a:schemeClr val="dk1"/>
                </a:solidFill>
                <a:latin typeface="Inter"/>
                <a:ea typeface="Inter"/>
                <a:cs typeface="Inter"/>
                <a:sym typeface="Inter"/>
              </a:rPr>
              <a:t>Joins múltiples (4-5 tablas)</a:t>
            </a:r>
            <a:endParaRPr sz="1100">
              <a:solidFill>
                <a:schemeClr val="dk1"/>
              </a:solidFill>
              <a:latin typeface="Inter"/>
              <a:ea typeface="Inter"/>
              <a:cs typeface="Inter"/>
              <a:sym typeface="Inter"/>
            </a:endParaRPr>
          </a:p>
          <a:p>
            <a:pPr indent="-298450" lvl="0" marL="1371600" rtl="0" algn="l">
              <a:spcBef>
                <a:spcPts val="0"/>
              </a:spcBef>
              <a:spcAft>
                <a:spcPts val="0"/>
              </a:spcAft>
              <a:buClr>
                <a:schemeClr val="dk1"/>
              </a:buClr>
              <a:buSzPts val="1100"/>
              <a:buFont typeface="Inter"/>
              <a:buChar char="●"/>
            </a:pPr>
            <a:r>
              <a:rPr lang="es-419" sz="1100">
                <a:solidFill>
                  <a:schemeClr val="dk1"/>
                </a:solidFill>
                <a:latin typeface="Inter"/>
                <a:ea typeface="Inter"/>
                <a:cs typeface="Inter"/>
                <a:sym typeface="Inter"/>
              </a:rPr>
              <a:t> Subconsultas en WHERE y SELECT</a:t>
            </a:r>
            <a:endParaRPr sz="1100">
              <a:solidFill>
                <a:schemeClr val="dk1"/>
              </a:solidFill>
              <a:latin typeface="Inter"/>
              <a:ea typeface="Inter"/>
              <a:cs typeface="Inter"/>
              <a:sym typeface="Inter"/>
            </a:endParaRPr>
          </a:p>
          <a:p>
            <a:pPr indent="-298450" lvl="0" marL="1371600" rtl="0" algn="l">
              <a:spcBef>
                <a:spcPts val="0"/>
              </a:spcBef>
              <a:spcAft>
                <a:spcPts val="0"/>
              </a:spcAft>
              <a:buClr>
                <a:schemeClr val="dk1"/>
              </a:buClr>
              <a:buSzPts val="1100"/>
              <a:buFont typeface="Inter"/>
              <a:buChar char="●"/>
            </a:pPr>
            <a:r>
              <a:rPr lang="es-419" sz="1100">
                <a:solidFill>
                  <a:schemeClr val="dk1"/>
                </a:solidFill>
                <a:latin typeface="Inter"/>
                <a:ea typeface="Inter"/>
                <a:cs typeface="Inter"/>
                <a:sym typeface="Inter"/>
              </a:rPr>
              <a:t>Agregaciones con GROUP BY y HAVING</a:t>
            </a:r>
            <a:endParaRPr sz="1100">
              <a:solidFill>
                <a:schemeClr val="dk1"/>
              </a:solidFill>
              <a:latin typeface="Inter"/>
              <a:ea typeface="Inter"/>
              <a:cs typeface="Inter"/>
              <a:sym typeface="Inter"/>
            </a:endParaRPr>
          </a:p>
          <a:p>
            <a:pPr indent="-298450" lvl="0" marL="1371600" rtl="0" algn="l">
              <a:spcBef>
                <a:spcPts val="0"/>
              </a:spcBef>
              <a:spcAft>
                <a:spcPts val="0"/>
              </a:spcAft>
              <a:buClr>
                <a:schemeClr val="dk1"/>
              </a:buClr>
              <a:buSzPts val="1100"/>
              <a:buFont typeface="Inter"/>
              <a:buChar char="●"/>
            </a:pPr>
            <a:r>
              <a:rPr lang="es-419" sz="1100">
                <a:solidFill>
                  <a:schemeClr val="dk1"/>
                </a:solidFill>
                <a:latin typeface="Inter"/>
                <a:ea typeface="Inter"/>
                <a:cs typeface="Inter"/>
                <a:sym typeface="Inter"/>
              </a:rPr>
              <a:t>Funciones de fecha y string</a:t>
            </a:r>
            <a:endParaRPr sz="1100">
              <a:solidFill>
                <a:schemeClr val="dk1"/>
              </a:solidFill>
              <a:latin typeface="Inter"/>
              <a:ea typeface="Inter"/>
              <a:cs typeface="Inter"/>
              <a:sym typeface="Inter"/>
            </a:endParaRPr>
          </a:p>
          <a:p>
            <a:pPr indent="0" lvl="0" marL="1371600" rtl="0" algn="l">
              <a:spcBef>
                <a:spcPts val="1200"/>
              </a:spcBef>
              <a:spcAft>
                <a:spcPts val="1200"/>
              </a:spcAft>
              <a:buNone/>
            </a:pPr>
            <a:r>
              <a:rPr lang="es-419" sz="1100">
                <a:solidFill>
                  <a:schemeClr val="dk1"/>
                </a:solidFill>
                <a:latin typeface="Inter"/>
                <a:ea typeface="Inter"/>
                <a:cs typeface="Inter"/>
                <a:sym typeface="Inter"/>
              </a:rPr>
              <a:t>Ejemplo: "Calcular el promedio de entregas por conductor en los últimos 6 meses</a:t>
            </a:r>
            <a:endParaRPr b="1" sz="1100">
              <a:solidFill>
                <a:schemeClr val="dk1"/>
              </a:solidFill>
              <a:latin typeface="Inter"/>
              <a:ea typeface="Inter"/>
              <a:cs typeface="Inter"/>
              <a:sym typeface="Inter"/>
            </a:endParaRPr>
          </a:p>
        </p:txBody>
      </p:sp>
      <p:pic>
        <p:nvPicPr>
          <p:cNvPr id="272" name="Google Shape;272;g3a04791cba8_4_0" title="Hands005.png"/>
          <p:cNvPicPr preferRelativeResize="0"/>
          <p:nvPr/>
        </p:nvPicPr>
        <p:blipFill>
          <a:blip r:embed="rId4">
            <a:alphaModFix/>
          </a:blip>
          <a:stretch>
            <a:fillRect/>
          </a:stretch>
        </p:blipFill>
        <p:spPr>
          <a:xfrm>
            <a:off x="7296650" y="2224149"/>
            <a:ext cx="1755551" cy="17555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g3a04791cba8_2_59"/>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sp>
        <p:nvSpPr>
          <p:cNvPr id="278" name="Google Shape;278;g3a04791cba8_2_59"/>
          <p:cNvSpPr txBox="1"/>
          <p:nvPr/>
        </p:nvSpPr>
        <p:spPr>
          <a:xfrm>
            <a:off x="349800" y="312300"/>
            <a:ext cx="5797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400">
                <a:latin typeface="Anybody Black"/>
                <a:ea typeface="Anybody Black"/>
                <a:cs typeface="Anybody Black"/>
                <a:sym typeface="Anybody Black"/>
              </a:rPr>
              <a:t>Proyecto Integrador</a:t>
            </a:r>
            <a:endParaRPr sz="2400">
              <a:solidFill>
                <a:srgbClr val="000000"/>
              </a:solidFill>
              <a:latin typeface="Anybody Black"/>
              <a:ea typeface="Anybody Black"/>
              <a:cs typeface="Anybody Black"/>
              <a:sym typeface="Anybody Black"/>
            </a:endParaRPr>
          </a:p>
        </p:txBody>
      </p:sp>
      <p:sp>
        <p:nvSpPr>
          <p:cNvPr id="279" name="Google Shape;279;g3a04791cba8_2_59"/>
          <p:cNvSpPr txBox="1"/>
          <p:nvPr/>
        </p:nvSpPr>
        <p:spPr>
          <a:xfrm>
            <a:off x="349800" y="866400"/>
            <a:ext cx="7293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500">
                <a:solidFill>
                  <a:schemeClr val="dk1"/>
                </a:solidFill>
                <a:highlight>
                  <a:srgbClr val="FFFF01"/>
                </a:highlight>
                <a:latin typeface="Inter"/>
                <a:ea typeface="Inter"/>
                <a:cs typeface="Inter"/>
                <a:sym typeface="Inter"/>
                <a:extLst>
                  <a:ext uri="http://customooxmlschemas.google.com/">
                    <go:slidesCustomData xmlns:go="http://customooxmlschemas.google.com/" textRoundtripDataId="1"/>
                  </a:ext>
                </a:extLst>
              </a:rPr>
              <a:t>Detalle de Avance#2: </a:t>
            </a:r>
            <a:endParaRPr b="1" sz="1500">
              <a:solidFill>
                <a:schemeClr val="dk1"/>
              </a:solidFill>
              <a:latin typeface="Inter"/>
              <a:ea typeface="Inter"/>
              <a:cs typeface="Inter"/>
              <a:sym typeface="Inter"/>
            </a:endParaRPr>
          </a:p>
        </p:txBody>
      </p:sp>
      <p:sp>
        <p:nvSpPr>
          <p:cNvPr id="280" name="Google Shape;280;g3a04791cba8_2_59"/>
          <p:cNvSpPr txBox="1"/>
          <p:nvPr/>
        </p:nvSpPr>
        <p:spPr>
          <a:xfrm>
            <a:off x="349800" y="1320100"/>
            <a:ext cx="8794200" cy="384900"/>
          </a:xfrm>
          <a:prstGeom prst="rect">
            <a:avLst/>
          </a:prstGeom>
          <a:noFill/>
          <a:ln>
            <a:noFill/>
          </a:ln>
        </p:spPr>
        <p:txBody>
          <a:bodyPr anchorCtr="0" anchor="t" bIns="91425" lIns="91425" spcFirstLastPara="1" rIns="91425" wrap="square" tIns="91425">
            <a:spAutoFit/>
          </a:bodyPr>
          <a:lstStyle/>
          <a:p>
            <a:pPr indent="0" lvl="0" marL="1828800" rtl="0" algn="l">
              <a:spcBef>
                <a:spcPts val="1200"/>
              </a:spcBef>
              <a:spcAft>
                <a:spcPts val="1200"/>
              </a:spcAft>
              <a:buNone/>
            </a:pPr>
            <a:r>
              <a:t/>
            </a:r>
            <a:endParaRPr sz="1300">
              <a:latin typeface="Inter"/>
              <a:ea typeface="Inter"/>
              <a:cs typeface="Inter"/>
              <a:sym typeface="Inter"/>
            </a:endParaRPr>
          </a:p>
        </p:txBody>
      </p:sp>
      <p:sp>
        <p:nvSpPr>
          <p:cNvPr id="281" name="Google Shape;281;g3a04791cba8_2_59"/>
          <p:cNvSpPr txBox="1"/>
          <p:nvPr/>
        </p:nvSpPr>
        <p:spPr>
          <a:xfrm>
            <a:off x="349800" y="1402125"/>
            <a:ext cx="8013600" cy="3170700"/>
          </a:xfrm>
          <a:prstGeom prst="rect">
            <a:avLst/>
          </a:prstGeom>
          <a:noFill/>
          <a:ln>
            <a:noFill/>
          </a:ln>
        </p:spPr>
        <p:txBody>
          <a:bodyPr anchorCtr="0" anchor="t" bIns="91425" lIns="91425" spcFirstLastPara="1" rIns="91425" wrap="square" tIns="91425">
            <a:noAutofit/>
          </a:bodyPr>
          <a:lstStyle/>
          <a:p>
            <a:pPr indent="0" lvl="0" marL="914400" rtl="0" algn="l">
              <a:spcBef>
                <a:spcPts val="1200"/>
              </a:spcBef>
              <a:spcAft>
                <a:spcPts val="0"/>
              </a:spcAft>
              <a:buNone/>
            </a:pPr>
            <a:r>
              <a:rPr b="1" lang="es-419" sz="1100">
                <a:solidFill>
                  <a:schemeClr val="dk1"/>
                </a:solidFill>
                <a:latin typeface="Inter"/>
                <a:ea typeface="Inter"/>
                <a:cs typeface="Inter"/>
                <a:sym typeface="Inter"/>
              </a:rPr>
              <a:t>c) Queries COMPLEJAS (4 queries):</a:t>
            </a:r>
            <a:endParaRPr b="1" sz="1100">
              <a:solidFill>
                <a:schemeClr val="dk1"/>
              </a:solidFill>
              <a:latin typeface="Inter"/>
              <a:ea typeface="Inter"/>
              <a:cs typeface="Inter"/>
              <a:sym typeface="Inter"/>
            </a:endParaRPr>
          </a:p>
          <a:p>
            <a:pPr indent="-298450" lvl="0" marL="1371600" rtl="0" algn="l">
              <a:spcBef>
                <a:spcPts val="0"/>
              </a:spcBef>
              <a:spcAft>
                <a:spcPts val="0"/>
              </a:spcAft>
              <a:buClr>
                <a:schemeClr val="dk1"/>
              </a:buClr>
              <a:buSzPts val="1100"/>
              <a:buFont typeface="Inter"/>
              <a:buChar char="●"/>
            </a:pPr>
            <a:r>
              <a:rPr lang="es-419" sz="1100">
                <a:solidFill>
                  <a:schemeClr val="dk1"/>
                </a:solidFill>
                <a:latin typeface="Inter"/>
                <a:ea typeface="Inter"/>
                <a:cs typeface="Inter"/>
                <a:sym typeface="Inter"/>
              </a:rPr>
              <a:t>CTEs múltiples y recursivas</a:t>
            </a:r>
            <a:endParaRPr sz="1100">
              <a:solidFill>
                <a:schemeClr val="dk1"/>
              </a:solidFill>
              <a:latin typeface="Inter"/>
              <a:ea typeface="Inter"/>
              <a:cs typeface="Inter"/>
              <a:sym typeface="Inter"/>
            </a:endParaRPr>
          </a:p>
          <a:p>
            <a:pPr indent="-298450" lvl="0" marL="1371600" rtl="0" algn="l">
              <a:spcBef>
                <a:spcPts val="0"/>
              </a:spcBef>
              <a:spcAft>
                <a:spcPts val="0"/>
              </a:spcAft>
              <a:buClr>
                <a:schemeClr val="dk1"/>
              </a:buClr>
              <a:buSzPts val="1100"/>
              <a:buFont typeface="Inter"/>
              <a:buChar char="●"/>
            </a:pPr>
            <a:r>
              <a:rPr lang="es-419" sz="1100">
                <a:solidFill>
                  <a:schemeClr val="dk1"/>
                </a:solidFill>
                <a:latin typeface="Inter"/>
                <a:ea typeface="Inter"/>
                <a:cs typeface="Inter"/>
                <a:sym typeface="Inter"/>
              </a:rPr>
              <a:t>Window Functions avanzadas (RANK, LAG, LEAD)</a:t>
            </a:r>
            <a:endParaRPr sz="1100">
              <a:solidFill>
                <a:schemeClr val="dk1"/>
              </a:solidFill>
              <a:latin typeface="Inter"/>
              <a:ea typeface="Inter"/>
              <a:cs typeface="Inter"/>
              <a:sym typeface="Inter"/>
            </a:endParaRPr>
          </a:p>
          <a:p>
            <a:pPr indent="-298450" lvl="0" marL="1371600" rtl="0" algn="l">
              <a:spcBef>
                <a:spcPts val="0"/>
              </a:spcBef>
              <a:spcAft>
                <a:spcPts val="0"/>
              </a:spcAft>
              <a:buClr>
                <a:schemeClr val="dk1"/>
              </a:buClr>
              <a:buSzPts val="1100"/>
              <a:buFont typeface="Inter"/>
              <a:buChar char="●"/>
            </a:pPr>
            <a:r>
              <a:rPr lang="es-419" sz="1100">
                <a:solidFill>
                  <a:schemeClr val="dk1"/>
                </a:solidFill>
                <a:latin typeface="Inter"/>
                <a:ea typeface="Inter"/>
                <a:cs typeface="Inter"/>
                <a:sym typeface="Inter"/>
              </a:rPr>
              <a:t>Subconsultas correlacionadas</a:t>
            </a:r>
            <a:endParaRPr sz="1100">
              <a:solidFill>
                <a:schemeClr val="dk1"/>
              </a:solidFill>
              <a:latin typeface="Inter"/>
              <a:ea typeface="Inter"/>
              <a:cs typeface="Inter"/>
              <a:sym typeface="Inter"/>
            </a:endParaRPr>
          </a:p>
          <a:p>
            <a:pPr indent="-298450" lvl="0" marL="1371600" rtl="0" algn="l">
              <a:spcBef>
                <a:spcPts val="0"/>
              </a:spcBef>
              <a:spcAft>
                <a:spcPts val="0"/>
              </a:spcAft>
              <a:buClr>
                <a:schemeClr val="dk1"/>
              </a:buClr>
              <a:buSzPts val="1100"/>
              <a:buFont typeface="Inter"/>
              <a:buChar char="●"/>
            </a:pPr>
            <a:r>
              <a:rPr lang="es-419" sz="1100">
                <a:solidFill>
                  <a:schemeClr val="dk1"/>
                </a:solidFill>
                <a:latin typeface="Inter"/>
                <a:ea typeface="Inter"/>
                <a:cs typeface="Inter"/>
                <a:sym typeface="Inter"/>
              </a:rPr>
              <a:t>PIVOT/UNPIVOT operations</a:t>
            </a:r>
            <a:endParaRPr sz="1100">
              <a:solidFill>
                <a:schemeClr val="dk1"/>
              </a:solidFill>
              <a:latin typeface="Inter"/>
              <a:ea typeface="Inter"/>
              <a:cs typeface="Inter"/>
              <a:sym typeface="Inter"/>
            </a:endParaRPr>
          </a:p>
          <a:p>
            <a:pPr indent="-298450" lvl="0" marL="1371600" rtl="0" algn="l">
              <a:spcBef>
                <a:spcPts val="0"/>
              </a:spcBef>
              <a:spcAft>
                <a:spcPts val="0"/>
              </a:spcAft>
              <a:buClr>
                <a:schemeClr val="dk1"/>
              </a:buClr>
              <a:buSzPts val="1100"/>
              <a:buFont typeface="Inter"/>
              <a:buChar char="●"/>
            </a:pPr>
            <a:r>
              <a:rPr lang="es-419" sz="1100">
                <a:solidFill>
                  <a:schemeClr val="dk1"/>
                </a:solidFill>
                <a:latin typeface="Inter"/>
                <a:ea typeface="Inter"/>
                <a:cs typeface="Inter"/>
                <a:sym typeface="Inter"/>
              </a:rPr>
              <a:t>Combinaciones de todas las técnicas anteriores</a:t>
            </a:r>
            <a:endParaRPr sz="1100">
              <a:solidFill>
                <a:schemeClr val="dk1"/>
              </a:solidFill>
              <a:latin typeface="Inter"/>
              <a:ea typeface="Inter"/>
              <a:cs typeface="Inter"/>
              <a:sym typeface="Inter"/>
            </a:endParaRPr>
          </a:p>
          <a:p>
            <a:pPr indent="0" lvl="0" marL="1371600" rtl="0" algn="l">
              <a:spcBef>
                <a:spcPts val="1200"/>
              </a:spcBef>
              <a:spcAft>
                <a:spcPts val="0"/>
              </a:spcAft>
              <a:buClr>
                <a:schemeClr val="dk1"/>
              </a:buClr>
              <a:buSzPts val="1100"/>
              <a:buFont typeface="Arial"/>
              <a:buNone/>
            </a:pPr>
            <a:r>
              <a:rPr lang="es-419" sz="1100">
                <a:solidFill>
                  <a:schemeClr val="dk1"/>
                </a:solidFill>
                <a:latin typeface="Inter"/>
                <a:ea typeface="Inter"/>
                <a:cs typeface="Inter"/>
                <a:sym typeface="Inter"/>
              </a:rPr>
              <a:t>Ejemplo: "Ranking de eficiencia de rutas considerando tiempo, combustible y entregas exitosas"</a:t>
            </a:r>
            <a:endParaRPr sz="1100">
              <a:solidFill>
                <a:schemeClr val="dk1"/>
              </a:solidFill>
              <a:latin typeface="Inter"/>
              <a:ea typeface="Inter"/>
              <a:cs typeface="Inter"/>
              <a:sym typeface="Inter"/>
            </a:endParaRPr>
          </a:p>
          <a:p>
            <a:pPr indent="0" lvl="0" marL="457200" marR="114300" rtl="0" algn="l">
              <a:spcBef>
                <a:spcPts val="1200"/>
              </a:spcBef>
              <a:spcAft>
                <a:spcPts val="0"/>
              </a:spcAft>
              <a:buNone/>
            </a:pPr>
            <a:r>
              <a:rPr b="1" lang="es-419" sz="1100">
                <a:solidFill>
                  <a:schemeClr val="dk1"/>
                </a:solidFill>
                <a:latin typeface="Inter"/>
                <a:ea typeface="Inter"/>
                <a:cs typeface="Inter"/>
                <a:sym typeface="Inter"/>
              </a:rPr>
              <a:t>2. Tareas del estudiante con las queries:</a:t>
            </a:r>
            <a:endParaRPr b="1" sz="1100">
              <a:solidFill>
                <a:schemeClr val="dk1"/>
              </a:solidFill>
              <a:latin typeface="Inter"/>
              <a:ea typeface="Inter"/>
              <a:cs typeface="Inter"/>
              <a:sym typeface="Inter"/>
            </a:endParaRPr>
          </a:p>
          <a:p>
            <a:pPr indent="-298450" lvl="0" marL="1371600" marR="114300" rtl="0" algn="l">
              <a:spcBef>
                <a:spcPts val="1000"/>
              </a:spcBef>
              <a:spcAft>
                <a:spcPts val="0"/>
              </a:spcAft>
              <a:buClr>
                <a:schemeClr val="dk1"/>
              </a:buClr>
              <a:buSzPts val="1100"/>
              <a:buFont typeface="Inter"/>
              <a:buChar char="●"/>
            </a:pPr>
            <a:r>
              <a:rPr b="1" lang="es-419" sz="1100">
                <a:solidFill>
                  <a:schemeClr val="dk1"/>
                </a:solidFill>
                <a:latin typeface="Inter"/>
                <a:ea typeface="Inter"/>
                <a:cs typeface="Inter"/>
                <a:sym typeface="Inter"/>
              </a:rPr>
              <a:t>Ejecutar</a:t>
            </a:r>
            <a:r>
              <a:rPr lang="es-419" sz="1100">
                <a:solidFill>
                  <a:schemeClr val="dk1"/>
                </a:solidFill>
                <a:latin typeface="Inter"/>
                <a:ea typeface="Inter"/>
                <a:cs typeface="Inter"/>
                <a:sym typeface="Inter"/>
              </a:rPr>
              <a:t> cada query, y documentar brevemente los resultados, qué problema de negocio resuelve cada query</a:t>
            </a:r>
            <a:endParaRPr sz="1100">
              <a:solidFill>
                <a:schemeClr val="dk1"/>
              </a:solidFill>
              <a:latin typeface="Inter"/>
              <a:ea typeface="Inter"/>
              <a:cs typeface="Inter"/>
              <a:sym typeface="Inter"/>
            </a:endParaRPr>
          </a:p>
          <a:p>
            <a:pPr indent="-298450" lvl="0" marL="1371600" marR="114300" rtl="0" algn="l">
              <a:spcBef>
                <a:spcPts val="0"/>
              </a:spcBef>
              <a:spcAft>
                <a:spcPts val="0"/>
              </a:spcAft>
              <a:buClr>
                <a:schemeClr val="dk1"/>
              </a:buClr>
              <a:buSzPts val="1100"/>
              <a:buFont typeface="Inter"/>
              <a:buChar char="●"/>
            </a:pPr>
            <a:r>
              <a:rPr b="1" lang="es-419" sz="1100">
                <a:solidFill>
                  <a:schemeClr val="dk1"/>
                </a:solidFill>
                <a:latin typeface="Inter"/>
                <a:ea typeface="Inter"/>
                <a:cs typeface="Inter"/>
                <a:sym typeface="Inter"/>
              </a:rPr>
              <a:t>Analizar</a:t>
            </a:r>
            <a:r>
              <a:rPr lang="es-419" sz="1100">
                <a:solidFill>
                  <a:schemeClr val="dk1"/>
                </a:solidFill>
                <a:latin typeface="Inter"/>
                <a:ea typeface="Inter"/>
                <a:cs typeface="Inter"/>
                <a:sym typeface="Inter"/>
              </a:rPr>
              <a:t> el plan de ejecución con EXPLAIN ANALYZE</a:t>
            </a:r>
            <a:endParaRPr sz="1100">
              <a:solidFill>
                <a:schemeClr val="dk1"/>
              </a:solidFill>
              <a:latin typeface="Inter"/>
              <a:ea typeface="Inter"/>
              <a:cs typeface="Inter"/>
              <a:sym typeface="Inter"/>
            </a:endParaRPr>
          </a:p>
          <a:p>
            <a:pPr indent="-298450" lvl="0" marL="1371600" marR="114300" rtl="0" algn="l">
              <a:spcBef>
                <a:spcPts val="0"/>
              </a:spcBef>
              <a:spcAft>
                <a:spcPts val="0"/>
              </a:spcAft>
              <a:buClr>
                <a:schemeClr val="dk1"/>
              </a:buClr>
              <a:buSzPts val="1100"/>
              <a:buFont typeface="Inter"/>
              <a:buChar char="●"/>
            </a:pPr>
            <a:r>
              <a:rPr b="1" lang="es-419" sz="1100">
                <a:solidFill>
                  <a:schemeClr val="dk1"/>
                </a:solidFill>
                <a:latin typeface="Inter"/>
                <a:ea typeface="Inter"/>
                <a:cs typeface="Inter"/>
                <a:sym typeface="Inter"/>
              </a:rPr>
              <a:t>Optimizar</a:t>
            </a:r>
            <a:r>
              <a:rPr lang="es-419" sz="1100">
                <a:solidFill>
                  <a:schemeClr val="dk1"/>
                </a:solidFill>
                <a:latin typeface="Inter"/>
                <a:ea typeface="Inter"/>
                <a:cs typeface="Inter"/>
                <a:sym typeface="Inter"/>
              </a:rPr>
              <a:t> el performance ejecutando 5 índices apropiados, basados en las queries proporcionadas</a:t>
            </a:r>
            <a:endParaRPr sz="1100">
              <a:solidFill>
                <a:schemeClr val="dk1"/>
              </a:solidFill>
              <a:latin typeface="Inter"/>
              <a:ea typeface="Inter"/>
              <a:cs typeface="Inter"/>
              <a:sym typeface="Inter"/>
            </a:endParaRPr>
          </a:p>
          <a:p>
            <a:pPr indent="-298450" lvl="0" marL="1371600" marR="114300" rtl="0" algn="l">
              <a:spcBef>
                <a:spcPts val="0"/>
              </a:spcBef>
              <a:spcAft>
                <a:spcPts val="0"/>
              </a:spcAft>
              <a:buClr>
                <a:schemeClr val="dk1"/>
              </a:buClr>
              <a:buSzPts val="1100"/>
              <a:buFont typeface="Inter"/>
              <a:buChar char="●"/>
            </a:pPr>
            <a:r>
              <a:rPr b="1" lang="es-419" sz="1100">
                <a:solidFill>
                  <a:schemeClr val="dk1"/>
                </a:solidFill>
                <a:latin typeface="Inter"/>
                <a:ea typeface="Inter"/>
                <a:cs typeface="Inter"/>
                <a:sym typeface="Inter"/>
              </a:rPr>
              <a:t>Medir</a:t>
            </a:r>
            <a:r>
              <a:rPr lang="es-419" sz="1100">
                <a:solidFill>
                  <a:schemeClr val="dk1"/>
                </a:solidFill>
                <a:latin typeface="Inter"/>
                <a:ea typeface="Inter"/>
                <a:cs typeface="Inter"/>
                <a:sym typeface="Inter"/>
              </a:rPr>
              <a:t> tiempos de ejecución antes y después de optimizar </a:t>
            </a:r>
            <a:endParaRPr b="1" sz="1100">
              <a:solidFill>
                <a:schemeClr val="dk1"/>
              </a:solidFill>
              <a:latin typeface="Inter"/>
              <a:ea typeface="Inter"/>
              <a:cs typeface="Inter"/>
              <a:sym typeface="Inter"/>
            </a:endParaRPr>
          </a:p>
          <a:p>
            <a:pPr indent="0" lvl="0" marL="0" rtl="0" algn="l">
              <a:spcBef>
                <a:spcPts val="1000"/>
              </a:spcBef>
              <a:spcAft>
                <a:spcPts val="0"/>
              </a:spcAft>
              <a:buNone/>
            </a:pPr>
            <a:r>
              <a:t/>
            </a:r>
            <a:endParaRPr b="1" sz="1100">
              <a:solidFill>
                <a:schemeClr val="dk1"/>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g3a04791cba8_2_68"/>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sp>
        <p:nvSpPr>
          <p:cNvPr id="287" name="Google Shape;287;g3a04791cba8_2_68"/>
          <p:cNvSpPr txBox="1"/>
          <p:nvPr/>
        </p:nvSpPr>
        <p:spPr>
          <a:xfrm>
            <a:off x="349800" y="312300"/>
            <a:ext cx="5797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400">
                <a:latin typeface="Anybody Black"/>
                <a:ea typeface="Anybody Black"/>
                <a:cs typeface="Anybody Black"/>
                <a:sym typeface="Anybody Black"/>
              </a:rPr>
              <a:t>Proyecto Integrador</a:t>
            </a:r>
            <a:endParaRPr sz="2400">
              <a:solidFill>
                <a:srgbClr val="000000"/>
              </a:solidFill>
              <a:latin typeface="Anybody Black"/>
              <a:ea typeface="Anybody Black"/>
              <a:cs typeface="Anybody Black"/>
              <a:sym typeface="Anybody Black"/>
            </a:endParaRPr>
          </a:p>
        </p:txBody>
      </p:sp>
      <p:sp>
        <p:nvSpPr>
          <p:cNvPr id="288" name="Google Shape;288;g3a04791cba8_2_68"/>
          <p:cNvSpPr txBox="1"/>
          <p:nvPr/>
        </p:nvSpPr>
        <p:spPr>
          <a:xfrm>
            <a:off x="349800" y="866400"/>
            <a:ext cx="7293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500">
                <a:solidFill>
                  <a:schemeClr val="dk1"/>
                </a:solidFill>
                <a:highlight>
                  <a:srgbClr val="FFFF01"/>
                </a:highlight>
                <a:latin typeface="Inter"/>
                <a:ea typeface="Inter"/>
                <a:cs typeface="Inter"/>
                <a:sym typeface="Inter"/>
                <a:extLst>
                  <a:ext uri="http://customooxmlschemas.google.com/">
                    <go:slidesCustomData xmlns:go="http://customooxmlschemas.google.com/" textRoundtripDataId="2"/>
                  </a:ext>
                </a:extLst>
              </a:rPr>
              <a:t>Detalle de Avance#2: </a:t>
            </a:r>
            <a:endParaRPr b="1" sz="1500">
              <a:solidFill>
                <a:schemeClr val="dk1"/>
              </a:solidFill>
              <a:latin typeface="Inter"/>
              <a:ea typeface="Inter"/>
              <a:cs typeface="Inter"/>
              <a:sym typeface="Inter"/>
            </a:endParaRPr>
          </a:p>
        </p:txBody>
      </p:sp>
      <p:sp>
        <p:nvSpPr>
          <p:cNvPr id="289" name="Google Shape;289;g3a04791cba8_2_68"/>
          <p:cNvSpPr txBox="1"/>
          <p:nvPr/>
        </p:nvSpPr>
        <p:spPr>
          <a:xfrm>
            <a:off x="349800" y="1320100"/>
            <a:ext cx="8794200" cy="384900"/>
          </a:xfrm>
          <a:prstGeom prst="rect">
            <a:avLst/>
          </a:prstGeom>
          <a:noFill/>
          <a:ln>
            <a:noFill/>
          </a:ln>
        </p:spPr>
        <p:txBody>
          <a:bodyPr anchorCtr="0" anchor="t" bIns="91425" lIns="91425" spcFirstLastPara="1" rIns="91425" wrap="square" tIns="91425">
            <a:spAutoFit/>
          </a:bodyPr>
          <a:lstStyle/>
          <a:p>
            <a:pPr indent="0" lvl="0" marL="1828800" rtl="0" algn="l">
              <a:spcBef>
                <a:spcPts val="1200"/>
              </a:spcBef>
              <a:spcAft>
                <a:spcPts val="1200"/>
              </a:spcAft>
              <a:buNone/>
            </a:pPr>
            <a:r>
              <a:t/>
            </a:r>
            <a:endParaRPr sz="1300">
              <a:latin typeface="Inter"/>
              <a:ea typeface="Inter"/>
              <a:cs typeface="Inter"/>
              <a:sym typeface="Inter"/>
            </a:endParaRPr>
          </a:p>
        </p:txBody>
      </p:sp>
      <p:sp>
        <p:nvSpPr>
          <p:cNvPr id="290" name="Google Shape;290;g3a04791cba8_2_68"/>
          <p:cNvSpPr txBox="1"/>
          <p:nvPr/>
        </p:nvSpPr>
        <p:spPr>
          <a:xfrm>
            <a:off x="349800" y="1402125"/>
            <a:ext cx="8636100" cy="3581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s-419" sz="1100">
                <a:solidFill>
                  <a:schemeClr val="dk1"/>
                </a:solidFill>
                <a:latin typeface="Inter"/>
                <a:ea typeface="Inter"/>
                <a:cs typeface="Inter"/>
                <a:sym typeface="Inter"/>
              </a:rPr>
              <a:t> </a:t>
            </a:r>
            <a:endParaRPr sz="1100">
              <a:solidFill>
                <a:schemeClr val="dk1"/>
              </a:solidFill>
              <a:latin typeface="Inter"/>
              <a:ea typeface="Inter"/>
              <a:cs typeface="Inter"/>
              <a:sym typeface="Inter"/>
            </a:endParaRPr>
          </a:p>
          <a:p>
            <a:pPr indent="-298450" lvl="0" marL="457200" marR="114300" rtl="0" algn="l">
              <a:spcBef>
                <a:spcPts val="1200"/>
              </a:spcBef>
              <a:spcAft>
                <a:spcPts val="0"/>
              </a:spcAft>
              <a:buClr>
                <a:srgbClr val="9747FF"/>
              </a:buClr>
              <a:buSzPts val="1100"/>
              <a:buFont typeface="Inter"/>
              <a:buChar char="➞"/>
            </a:pPr>
            <a:r>
              <a:rPr b="1" lang="es-419" sz="1100">
                <a:solidFill>
                  <a:schemeClr val="dk1"/>
                </a:solidFill>
                <a:latin typeface="Inter"/>
                <a:ea typeface="Inter"/>
                <a:cs typeface="Inter"/>
                <a:sym typeface="Inter"/>
              </a:rPr>
              <a:t>Conocimientos necesarios: </a:t>
            </a:r>
            <a:endParaRPr b="1" sz="1100">
              <a:solidFill>
                <a:schemeClr val="dk1"/>
              </a:solidFill>
              <a:latin typeface="Inter"/>
              <a:ea typeface="Inter"/>
              <a:cs typeface="Inter"/>
              <a:sym typeface="Inter"/>
            </a:endParaRPr>
          </a:p>
          <a:p>
            <a:pPr indent="-298450" lvl="1" marL="914400" marR="114300" rtl="0" algn="l">
              <a:spcBef>
                <a:spcPts val="1000"/>
              </a:spcBef>
              <a:spcAft>
                <a:spcPts val="0"/>
              </a:spcAft>
              <a:buClr>
                <a:schemeClr val="dk1"/>
              </a:buClr>
              <a:buSzPts val="1100"/>
              <a:buFont typeface="Inter"/>
              <a:buChar char="○"/>
            </a:pPr>
            <a:r>
              <a:rPr lang="es-419" sz="1100">
                <a:solidFill>
                  <a:schemeClr val="dk1"/>
                </a:solidFill>
                <a:latin typeface="Inter"/>
                <a:ea typeface="Inter"/>
                <a:cs typeface="Inter"/>
                <a:sym typeface="Inter"/>
              </a:rPr>
              <a:t>SQL avanzado: CTEs, Window Functions, Recursive CTEs</a:t>
            </a:r>
            <a:endParaRPr sz="1100">
              <a:solidFill>
                <a:schemeClr val="dk1"/>
              </a:solidFill>
              <a:latin typeface="Inter"/>
              <a:ea typeface="Inter"/>
              <a:cs typeface="Inter"/>
              <a:sym typeface="Inter"/>
            </a:endParaRPr>
          </a:p>
          <a:p>
            <a:pPr indent="-298450" lvl="1" marL="914400" marR="114300" rtl="0" algn="l">
              <a:spcBef>
                <a:spcPts val="0"/>
              </a:spcBef>
              <a:spcAft>
                <a:spcPts val="0"/>
              </a:spcAft>
              <a:buClr>
                <a:schemeClr val="dk1"/>
              </a:buClr>
              <a:buSzPts val="1100"/>
              <a:buFont typeface="Inter"/>
              <a:buChar char="○"/>
            </a:pPr>
            <a:r>
              <a:rPr lang="es-419" sz="1100">
                <a:solidFill>
                  <a:schemeClr val="dk1"/>
                </a:solidFill>
                <a:latin typeface="Inter"/>
                <a:ea typeface="Inter"/>
                <a:cs typeface="Inter"/>
                <a:sym typeface="Inter"/>
              </a:rPr>
              <a:t>Optimización: índices, particiones, EXPLAIN ANALYZE</a:t>
            </a:r>
            <a:endParaRPr sz="1100">
              <a:solidFill>
                <a:schemeClr val="dk1"/>
              </a:solidFill>
              <a:latin typeface="Inter"/>
              <a:ea typeface="Inter"/>
              <a:cs typeface="Inter"/>
              <a:sym typeface="Inter"/>
            </a:endParaRPr>
          </a:p>
          <a:p>
            <a:pPr indent="-298450" lvl="0" marL="457200" marR="114300" rtl="0" algn="l">
              <a:spcBef>
                <a:spcPts val="1000"/>
              </a:spcBef>
              <a:spcAft>
                <a:spcPts val="0"/>
              </a:spcAft>
              <a:buClr>
                <a:srgbClr val="9747FF"/>
              </a:buClr>
              <a:buSzPts val="1100"/>
              <a:buFont typeface="Inter"/>
              <a:buChar char="➞"/>
            </a:pPr>
            <a:r>
              <a:rPr b="1" lang="es-419" sz="1100">
                <a:solidFill>
                  <a:schemeClr val="dk1"/>
                </a:solidFill>
                <a:latin typeface="Inter"/>
                <a:ea typeface="Inter"/>
                <a:cs typeface="Inter"/>
                <a:sym typeface="Inter"/>
              </a:rPr>
              <a:t>Tech Stack necesario: </a:t>
            </a:r>
            <a:endParaRPr sz="1100">
              <a:solidFill>
                <a:schemeClr val="dk1"/>
              </a:solidFill>
              <a:latin typeface="Inter"/>
              <a:ea typeface="Inter"/>
              <a:cs typeface="Inter"/>
              <a:sym typeface="Inter"/>
            </a:endParaRPr>
          </a:p>
          <a:p>
            <a:pPr indent="-298450" lvl="1" marL="914400" marR="114300" rtl="0" algn="l">
              <a:spcBef>
                <a:spcPts val="0"/>
              </a:spcBef>
              <a:spcAft>
                <a:spcPts val="0"/>
              </a:spcAft>
              <a:buClr>
                <a:schemeClr val="dk1"/>
              </a:buClr>
              <a:buSzPts val="1100"/>
              <a:buFont typeface="Inter"/>
              <a:buChar char="○"/>
            </a:pPr>
            <a:r>
              <a:rPr lang="es-419" sz="1100">
                <a:solidFill>
                  <a:schemeClr val="dk1"/>
                </a:solidFill>
                <a:latin typeface="Inter"/>
                <a:ea typeface="Inter"/>
                <a:cs typeface="Inter"/>
                <a:sym typeface="Inter"/>
              </a:rPr>
              <a:t>PostgreSQL/pgAdmi </a:t>
            </a:r>
            <a:endParaRPr sz="1100">
              <a:solidFill>
                <a:schemeClr val="dk1"/>
              </a:solidFill>
              <a:latin typeface="Inter"/>
              <a:ea typeface="Inter"/>
              <a:cs typeface="Inter"/>
              <a:sym typeface="Inter"/>
            </a:endParaRPr>
          </a:p>
          <a:p>
            <a:pPr indent="0" lvl="0" marL="0" rtl="0" algn="l">
              <a:spcBef>
                <a:spcPts val="1200"/>
              </a:spcBef>
              <a:spcAft>
                <a:spcPts val="0"/>
              </a:spcAft>
              <a:buNone/>
            </a:pPr>
            <a:r>
              <a:t/>
            </a:r>
            <a:endParaRPr b="1" sz="1100">
              <a:solidFill>
                <a:schemeClr val="dk1"/>
              </a:solidFill>
              <a:latin typeface="Inter"/>
              <a:ea typeface="Inter"/>
              <a:cs typeface="Inter"/>
              <a:sym typeface="Inter"/>
            </a:endParaRPr>
          </a:p>
          <a:p>
            <a:pPr indent="0" lvl="0" marL="1371600" marR="114300" rtl="0" algn="l">
              <a:spcBef>
                <a:spcPts val="1200"/>
              </a:spcBef>
              <a:spcAft>
                <a:spcPts val="0"/>
              </a:spcAft>
              <a:buNone/>
            </a:pPr>
            <a:r>
              <a:t/>
            </a:r>
            <a:endParaRPr sz="1100">
              <a:solidFill>
                <a:schemeClr val="dk1"/>
              </a:solidFill>
              <a:latin typeface="Inter"/>
              <a:ea typeface="Inter"/>
              <a:cs typeface="Inter"/>
              <a:sym typeface="Inter"/>
            </a:endParaRPr>
          </a:p>
          <a:p>
            <a:pPr indent="0" lvl="0" marL="0" rtl="0" algn="l">
              <a:spcBef>
                <a:spcPts val="1000"/>
              </a:spcBef>
              <a:spcAft>
                <a:spcPts val="0"/>
              </a:spcAft>
              <a:buNone/>
            </a:pPr>
            <a:r>
              <a:t/>
            </a:r>
            <a:endParaRPr b="1" sz="1100">
              <a:solidFill>
                <a:schemeClr val="dk1"/>
              </a:solidFill>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20"/>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sp>
        <p:nvSpPr>
          <p:cNvPr id="296" name="Google Shape;296;p20"/>
          <p:cNvSpPr txBox="1"/>
          <p:nvPr/>
        </p:nvSpPr>
        <p:spPr>
          <a:xfrm>
            <a:off x="349800" y="312300"/>
            <a:ext cx="5797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Proyecto Integrador</a:t>
            </a:r>
            <a:endParaRPr b="0" i="0" sz="2400" u="none" cap="none" strike="noStrike">
              <a:solidFill>
                <a:srgbClr val="000000"/>
              </a:solidFill>
              <a:latin typeface="Anybody Black"/>
              <a:ea typeface="Anybody Black"/>
              <a:cs typeface="Anybody Black"/>
              <a:sym typeface="Anybody Black"/>
            </a:endParaRPr>
          </a:p>
        </p:txBody>
      </p:sp>
      <p:sp>
        <p:nvSpPr>
          <p:cNvPr id="297" name="Google Shape;297;p20"/>
          <p:cNvSpPr txBox="1"/>
          <p:nvPr/>
        </p:nvSpPr>
        <p:spPr>
          <a:xfrm>
            <a:off x="349800" y="866400"/>
            <a:ext cx="7293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500" u="none" cap="none" strike="noStrike">
                <a:solidFill>
                  <a:schemeClr val="dk1"/>
                </a:solidFill>
                <a:highlight>
                  <a:srgbClr val="FFFF01"/>
                </a:highlight>
                <a:latin typeface="Inter"/>
                <a:ea typeface="Inter"/>
                <a:cs typeface="Inter"/>
                <a:sym typeface="Inter"/>
              </a:rPr>
              <a:t>Detalle de Avance#3: </a:t>
            </a:r>
            <a:endParaRPr b="1" i="0" sz="1500" u="none" cap="none" strike="noStrike">
              <a:solidFill>
                <a:schemeClr val="dk1"/>
              </a:solidFill>
              <a:latin typeface="Inter"/>
              <a:ea typeface="Inter"/>
              <a:cs typeface="Inter"/>
              <a:sym typeface="Inter"/>
            </a:endParaRPr>
          </a:p>
        </p:txBody>
      </p:sp>
      <p:sp>
        <p:nvSpPr>
          <p:cNvPr id="298" name="Google Shape;298;p20"/>
          <p:cNvSpPr txBox="1"/>
          <p:nvPr/>
        </p:nvSpPr>
        <p:spPr>
          <a:xfrm>
            <a:off x="349800" y="1320100"/>
            <a:ext cx="8794200" cy="384900"/>
          </a:xfrm>
          <a:prstGeom prst="rect">
            <a:avLst/>
          </a:prstGeom>
          <a:noFill/>
          <a:ln>
            <a:noFill/>
          </a:ln>
        </p:spPr>
        <p:txBody>
          <a:bodyPr anchorCtr="0" anchor="t" bIns="91425" lIns="91425" spcFirstLastPara="1" rIns="91425" wrap="square" tIns="91425">
            <a:spAutoFit/>
          </a:bodyPr>
          <a:lstStyle/>
          <a:p>
            <a:pPr indent="0" lvl="0" marL="1828800" marR="0" rtl="0" algn="l">
              <a:lnSpc>
                <a:spcPct val="100000"/>
              </a:lnSpc>
              <a:spcBef>
                <a:spcPts val="1200"/>
              </a:spcBef>
              <a:spcAft>
                <a:spcPts val="1200"/>
              </a:spcAft>
              <a:buClr>
                <a:srgbClr val="000000"/>
              </a:buClr>
              <a:buSzPts val="1300"/>
              <a:buFont typeface="Arial"/>
              <a:buNone/>
            </a:pPr>
            <a:r>
              <a:t/>
            </a:r>
            <a:endParaRPr b="0" i="0" sz="1300" u="none" cap="none" strike="noStrike">
              <a:solidFill>
                <a:srgbClr val="000000"/>
              </a:solidFill>
              <a:latin typeface="Inter"/>
              <a:ea typeface="Inter"/>
              <a:cs typeface="Inter"/>
              <a:sym typeface="Inter"/>
            </a:endParaRPr>
          </a:p>
        </p:txBody>
      </p:sp>
      <p:sp>
        <p:nvSpPr>
          <p:cNvPr id="299" name="Google Shape;299;p20"/>
          <p:cNvSpPr txBox="1"/>
          <p:nvPr/>
        </p:nvSpPr>
        <p:spPr>
          <a:xfrm>
            <a:off x="349800" y="1320100"/>
            <a:ext cx="8636100" cy="3581700"/>
          </a:xfrm>
          <a:prstGeom prst="rect">
            <a:avLst/>
          </a:prstGeom>
          <a:noFill/>
          <a:ln>
            <a:noFill/>
          </a:ln>
        </p:spPr>
        <p:txBody>
          <a:bodyPr anchorCtr="0" anchor="t" bIns="91425" lIns="91425" spcFirstLastPara="1" rIns="91425" wrap="square" tIns="91425">
            <a:noAutofit/>
          </a:bodyPr>
          <a:lstStyle/>
          <a:p>
            <a:pPr indent="-298450" lvl="0" marL="457200" marR="114300" rtl="0" algn="l">
              <a:lnSpc>
                <a:spcPct val="100000"/>
              </a:lnSpc>
              <a:spcBef>
                <a:spcPts val="0"/>
              </a:spcBef>
              <a:spcAft>
                <a:spcPts val="0"/>
              </a:spcAft>
              <a:buClr>
                <a:srgbClr val="9747FF"/>
              </a:buClr>
              <a:buSzPts val="1100"/>
              <a:buFont typeface="Inter"/>
              <a:buChar char="➞"/>
            </a:pPr>
            <a:r>
              <a:rPr b="1" i="0" lang="es-419" sz="1100" u="none" cap="none" strike="noStrike">
                <a:solidFill>
                  <a:schemeClr val="dk1"/>
                </a:solidFill>
                <a:latin typeface="Inter"/>
                <a:ea typeface="Inter"/>
                <a:cs typeface="Inter"/>
                <a:sym typeface="Inter"/>
              </a:rPr>
              <a:t>Detalle de avance:</a:t>
            </a:r>
            <a:endParaRPr b="0" i="0" sz="1100" u="none" cap="none" strike="noStrike">
              <a:solidFill>
                <a:schemeClr val="dk1"/>
              </a:solidFill>
              <a:latin typeface="Inter"/>
              <a:ea typeface="Inter"/>
              <a:cs typeface="Inter"/>
              <a:sym typeface="Inter"/>
            </a:endParaRPr>
          </a:p>
          <a:p>
            <a:pPr indent="-298450" lvl="0" marL="914400" marR="114300" rtl="0" algn="l">
              <a:lnSpc>
                <a:spcPct val="100000"/>
              </a:lnSpc>
              <a:spcBef>
                <a:spcPts val="1000"/>
              </a:spcBef>
              <a:spcAft>
                <a:spcPts val="0"/>
              </a:spcAft>
              <a:buClr>
                <a:schemeClr val="dk1"/>
              </a:buClr>
              <a:buSzPts val="1100"/>
              <a:buFont typeface="Inter"/>
              <a:buAutoNum type="arabicPeriod"/>
            </a:pPr>
            <a:r>
              <a:rPr b="1" i="0" lang="es-419" sz="1100" u="none" cap="none" strike="noStrike">
                <a:solidFill>
                  <a:schemeClr val="dk1"/>
                </a:solidFill>
                <a:latin typeface="Inter"/>
                <a:ea typeface="Inter"/>
                <a:cs typeface="Inter"/>
                <a:sym typeface="Inter"/>
              </a:rPr>
              <a:t>Crear un Data Warehouse para análisis (de operacional a analítico):</a:t>
            </a:r>
            <a:endParaRPr b="1" i="0" sz="1100" u="none" cap="none" strike="noStrike">
              <a:solidFill>
                <a:schemeClr val="dk1"/>
              </a:solidFill>
              <a:latin typeface="Inter"/>
              <a:ea typeface="Inter"/>
              <a:cs typeface="Inter"/>
              <a:sym typeface="Inter"/>
            </a:endParaRPr>
          </a:p>
          <a:p>
            <a:pPr indent="-298450" lvl="0" marL="1371600" marR="114300" rtl="0" algn="l">
              <a:lnSpc>
                <a:spcPct val="100000"/>
              </a:lnSpc>
              <a:spcBef>
                <a:spcPts val="0"/>
              </a:spcBef>
              <a:spcAft>
                <a:spcPts val="0"/>
              </a:spcAft>
              <a:buClr>
                <a:schemeClr val="dk1"/>
              </a:buClr>
              <a:buSzPts val="1100"/>
              <a:buFont typeface="Inter"/>
              <a:buAutoNum type="alphaLcParenR"/>
            </a:pPr>
            <a:r>
              <a:rPr b="1" i="0" lang="es-419" sz="1100" u="none" cap="none" strike="noStrike">
                <a:solidFill>
                  <a:schemeClr val="dk1"/>
                </a:solidFill>
                <a:latin typeface="Inter"/>
                <a:ea typeface="Inter"/>
                <a:cs typeface="Inter"/>
                <a:sym typeface="Inter"/>
              </a:rPr>
              <a:t>Diseñar nuevo modelo en estrella:</a:t>
            </a:r>
            <a:endParaRPr b="1" i="0" sz="1100" u="none" cap="none" strike="noStrike">
              <a:solidFill>
                <a:schemeClr val="dk1"/>
              </a:solidFill>
              <a:latin typeface="Inter"/>
              <a:ea typeface="Inter"/>
              <a:cs typeface="Inter"/>
              <a:sym typeface="Inter"/>
            </a:endParaRPr>
          </a:p>
          <a:p>
            <a:pPr indent="-298450" lvl="0" marL="13716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Tabla central de hechos (fact_deliveries):</a:t>
            </a:r>
            <a:endParaRPr b="0" i="0" sz="1100" u="none" cap="none" strike="noStrike">
              <a:solidFill>
                <a:schemeClr val="dk1"/>
              </a:solidFill>
              <a:latin typeface="Inter"/>
              <a:ea typeface="Inter"/>
              <a:cs typeface="Inter"/>
              <a:sym typeface="Inter"/>
            </a:endParaRPr>
          </a:p>
          <a:p>
            <a:pPr indent="-298450" lvl="1" marL="18288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Guardar todas las métricas importantes: tiempo de entrega, distancia recorrida, combustible usado, ingresos</a:t>
            </a:r>
            <a:endParaRPr b="0" i="0" sz="1100" u="none" cap="none" strike="noStrike">
              <a:solidFill>
                <a:schemeClr val="dk1"/>
              </a:solidFill>
              <a:latin typeface="Inter"/>
              <a:ea typeface="Inter"/>
              <a:cs typeface="Inter"/>
              <a:sym typeface="Inter"/>
            </a:endParaRPr>
          </a:p>
          <a:p>
            <a:pPr indent="-298450" lvl="1" marL="18288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Cada fila = una entrega completada</a:t>
            </a:r>
            <a:endParaRPr b="0" i="0" sz="1100" u="none" cap="none" strike="noStrike">
              <a:solidFill>
                <a:schemeClr val="dk1"/>
              </a:solidFill>
              <a:latin typeface="Inter"/>
              <a:ea typeface="Inter"/>
              <a:cs typeface="Inter"/>
              <a:sym typeface="Inter"/>
            </a:endParaRPr>
          </a:p>
          <a:p>
            <a:pPr indent="-298450" lvl="0" marL="1371600" marR="114300" rtl="0" algn="l">
              <a:lnSpc>
                <a:spcPct val="100000"/>
              </a:lnSpc>
              <a:spcBef>
                <a:spcPts val="0"/>
              </a:spcBef>
              <a:spcAft>
                <a:spcPts val="0"/>
              </a:spcAft>
              <a:buClr>
                <a:schemeClr val="dk1"/>
              </a:buClr>
              <a:buSzPts val="1100"/>
              <a:buFont typeface="Inter"/>
              <a:buChar char="●"/>
            </a:pPr>
            <a:r>
              <a:rPr b="1" i="0" lang="es-419" sz="1100" u="none" cap="none" strike="noStrike">
                <a:solidFill>
                  <a:schemeClr val="dk1"/>
                </a:solidFill>
                <a:latin typeface="Inter"/>
                <a:ea typeface="Inter"/>
                <a:cs typeface="Inter"/>
                <a:sym typeface="Inter"/>
              </a:rPr>
              <a:t>Tablas de contexto (dimensiones):</a:t>
            </a:r>
            <a:endParaRPr b="1" i="0" sz="1100" u="none" cap="none" strike="noStrike">
              <a:solidFill>
                <a:schemeClr val="dk1"/>
              </a:solidFill>
              <a:latin typeface="Inter"/>
              <a:ea typeface="Inter"/>
              <a:cs typeface="Inter"/>
              <a:sym typeface="Inter"/>
            </a:endParaRPr>
          </a:p>
          <a:p>
            <a:pPr indent="-298450" lvl="1" marL="18288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dim_date: Calendario completo (días laborables, festivos, trimestres)</a:t>
            </a:r>
            <a:endParaRPr b="0" i="0" sz="1100" u="none" cap="none" strike="noStrike">
              <a:solidFill>
                <a:schemeClr val="dk1"/>
              </a:solidFill>
              <a:latin typeface="Inter"/>
              <a:ea typeface="Inter"/>
              <a:cs typeface="Inter"/>
              <a:sym typeface="Inter"/>
            </a:endParaRPr>
          </a:p>
          <a:p>
            <a:pPr indent="-298450" lvl="1" marL="18288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dim_vehicle: Información detallada de cada vehículo</a:t>
            </a:r>
            <a:endParaRPr b="0" i="0" sz="1100" u="none" cap="none" strike="noStrike">
              <a:solidFill>
                <a:schemeClr val="dk1"/>
              </a:solidFill>
              <a:latin typeface="Inter"/>
              <a:ea typeface="Inter"/>
              <a:cs typeface="Inter"/>
              <a:sym typeface="Inter"/>
            </a:endParaRPr>
          </a:p>
          <a:p>
            <a:pPr indent="-298450" lvl="1" marL="18288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dim_driver: Datos y desempeño de conductores</a:t>
            </a:r>
            <a:endParaRPr b="0" i="0" sz="1100" u="none" cap="none" strike="noStrike">
              <a:solidFill>
                <a:schemeClr val="dk1"/>
              </a:solidFill>
              <a:latin typeface="Inter"/>
              <a:ea typeface="Inter"/>
              <a:cs typeface="Inter"/>
              <a:sym typeface="Inter"/>
            </a:endParaRPr>
          </a:p>
          <a:p>
            <a:pPr indent="-298450" lvl="1" marL="18288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dim_route: Detalles de rutas y geografía</a:t>
            </a:r>
            <a:endParaRPr b="0" i="0" sz="1100" u="none" cap="none" strike="noStrike">
              <a:solidFill>
                <a:schemeClr val="dk1"/>
              </a:solidFill>
              <a:latin typeface="Inter"/>
              <a:ea typeface="Inter"/>
              <a:cs typeface="Inter"/>
              <a:sym typeface="Inter"/>
            </a:endParaRPr>
          </a:p>
          <a:p>
            <a:pPr indent="-298450" lvl="1" marL="18288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dim_customer: Información de clientes</a:t>
            </a:r>
            <a:endParaRPr b="0" i="0" sz="1100" u="none" cap="none" strike="noStrike">
              <a:solidFill>
                <a:schemeClr val="dk1"/>
              </a:solidFill>
              <a:latin typeface="Inter"/>
              <a:ea typeface="Inter"/>
              <a:cs typeface="Inter"/>
              <a:sym typeface="Inter"/>
            </a:endParaRPr>
          </a:p>
          <a:p>
            <a:pPr indent="-298450" lvl="1" marL="18288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dim_time: Horas del día para análisis por turnos</a:t>
            </a:r>
            <a:endParaRPr b="0" i="0" sz="1100" u="none" cap="none" strike="noStrike">
              <a:solidFill>
                <a:schemeClr val="dk1"/>
              </a:solidFill>
              <a:latin typeface="Inter"/>
              <a:ea typeface="Inter"/>
              <a:cs typeface="Inter"/>
              <a:sym typeface="Inter"/>
            </a:endParaRPr>
          </a:p>
          <a:p>
            <a:pPr indent="-298450" lvl="0" marL="1371600" marR="114300" rtl="0" algn="l">
              <a:lnSpc>
                <a:spcPct val="100000"/>
              </a:lnSpc>
              <a:spcBef>
                <a:spcPts val="0"/>
              </a:spcBef>
              <a:spcAft>
                <a:spcPts val="0"/>
              </a:spcAft>
              <a:buClr>
                <a:schemeClr val="dk1"/>
              </a:buClr>
              <a:buSzPts val="1100"/>
              <a:buFont typeface="Inter"/>
              <a:buAutoNum type="alphaLcParenR"/>
            </a:pPr>
            <a:r>
              <a:rPr b="1" i="0" lang="es-419" sz="1100" u="none" cap="none" strike="noStrike">
                <a:solidFill>
                  <a:schemeClr val="dk1"/>
                </a:solidFill>
                <a:latin typeface="Inter"/>
                <a:ea typeface="Inter"/>
                <a:cs typeface="Inter"/>
                <a:sym typeface="Inter"/>
              </a:rPr>
              <a:t>Implementar en Snowflake (base de datos en la nube):</a:t>
            </a:r>
            <a:endParaRPr b="1" i="0" sz="1100" u="none" cap="none" strike="noStrike">
              <a:solidFill>
                <a:schemeClr val="dk1"/>
              </a:solidFill>
              <a:latin typeface="Inter"/>
              <a:ea typeface="Inter"/>
              <a:cs typeface="Inter"/>
              <a:sym typeface="Inter"/>
            </a:endParaRPr>
          </a:p>
          <a:p>
            <a:pPr indent="-298450" lvl="0" marL="13716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Crear todas las tablas nuevas en Snowflake</a:t>
            </a:r>
            <a:endParaRPr b="0" i="0" sz="1100" u="none" cap="none" strike="noStrike">
              <a:solidFill>
                <a:schemeClr val="dk1"/>
              </a:solidFill>
              <a:latin typeface="Inter"/>
              <a:ea typeface="Inter"/>
              <a:cs typeface="Inter"/>
              <a:sym typeface="Inter"/>
            </a:endParaRPr>
          </a:p>
          <a:p>
            <a:pPr indent="-298450" lvl="0" marL="13716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Configurar para que crezca automáticamente según necesidad</a:t>
            </a:r>
            <a:endParaRPr b="0" i="0" sz="1100" u="none" cap="none" strike="noStrike">
              <a:solidFill>
                <a:schemeClr val="dk1"/>
              </a:solidFill>
              <a:latin typeface="Inter"/>
              <a:ea typeface="Inter"/>
              <a:cs typeface="Inter"/>
              <a:sym typeface="Inter"/>
            </a:endParaRPr>
          </a:p>
          <a:p>
            <a:pPr indent="-298450" lvl="0" marL="13716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Activar "máquina del tiempo" (ver datos como estaban hace 30 días)</a:t>
            </a:r>
            <a:endParaRPr b="0" i="0" sz="1100" u="none" cap="none" strike="noStrike">
              <a:solidFill>
                <a:schemeClr val="dk1"/>
              </a:solidFill>
              <a:latin typeface="Inter"/>
              <a:ea typeface="Inter"/>
              <a:cs typeface="Inter"/>
              <a:sym typeface="Inter"/>
            </a:endParaRPr>
          </a:p>
          <a:p>
            <a:pPr indent="-298450" lvl="0" marL="13716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Crear vistas seguras (ventas solo ve sus datos, operaciones ve todo)</a:t>
            </a:r>
            <a:endParaRPr b="0" i="0" sz="1100" u="none" cap="none" strike="noStrike">
              <a:solidFill>
                <a:schemeClr val="dk1"/>
              </a:solidFill>
              <a:latin typeface="Inter"/>
              <a:ea typeface="Inter"/>
              <a:cs typeface="Inter"/>
              <a:sym typeface="Inter"/>
            </a:endParaRPr>
          </a:p>
          <a:p>
            <a:pPr indent="0" lvl="0" marL="914400" marR="114300" rtl="0" algn="l">
              <a:lnSpc>
                <a:spcPct val="100000"/>
              </a:lnSpc>
              <a:spcBef>
                <a:spcPts val="1000"/>
              </a:spcBef>
              <a:spcAft>
                <a:spcPts val="0"/>
              </a:spcAft>
              <a:buClr>
                <a:srgbClr val="000000"/>
              </a:buClr>
              <a:buSzPts val="1100"/>
              <a:buFont typeface="Arial"/>
              <a:buNone/>
            </a:pPr>
            <a:r>
              <a:t/>
            </a:r>
            <a:endParaRPr b="0" i="0" sz="1100" u="none" cap="none" strike="noStrike">
              <a:solidFill>
                <a:schemeClr val="dk1"/>
              </a:solidFill>
              <a:latin typeface="Inter"/>
              <a:ea typeface="Inter"/>
              <a:cs typeface="Inter"/>
              <a:sym typeface="Inter"/>
            </a:endParaRPr>
          </a:p>
          <a:p>
            <a:pPr indent="0" lvl="0" marL="0" marR="0" rtl="0" algn="l">
              <a:lnSpc>
                <a:spcPct val="100000"/>
              </a:lnSpc>
              <a:spcBef>
                <a:spcPts val="120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1371600" marR="114300" rtl="0" algn="l">
              <a:lnSpc>
                <a:spcPct val="100000"/>
              </a:lnSpc>
              <a:spcBef>
                <a:spcPts val="1200"/>
              </a:spcBef>
              <a:spcAft>
                <a:spcPts val="0"/>
              </a:spcAft>
              <a:buClr>
                <a:srgbClr val="000000"/>
              </a:buClr>
              <a:buSzPts val="1100"/>
              <a:buFont typeface="Arial"/>
              <a:buNone/>
            </a:pPr>
            <a:r>
              <a:t/>
            </a:r>
            <a:endParaRPr b="0" i="0" sz="1100" u="none" cap="none" strike="noStrike">
              <a:solidFill>
                <a:schemeClr val="dk1"/>
              </a:solidFill>
              <a:latin typeface="Inter"/>
              <a:ea typeface="Inter"/>
              <a:cs typeface="Inter"/>
              <a:sym typeface="Inter"/>
            </a:endParaRPr>
          </a:p>
          <a:p>
            <a:pPr indent="0" lvl="0" marL="0" marR="0" rtl="0" algn="l">
              <a:lnSpc>
                <a:spcPct val="100000"/>
              </a:lnSpc>
              <a:spcBef>
                <a:spcPts val="100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p:txBody>
      </p:sp>
      <p:pic>
        <p:nvPicPr>
          <p:cNvPr id="300" name="Google Shape;300;p20" title="Hands006.png"/>
          <p:cNvPicPr preferRelativeResize="0"/>
          <p:nvPr/>
        </p:nvPicPr>
        <p:blipFill rotWithShape="1">
          <a:blip r:embed="rId4">
            <a:alphaModFix/>
          </a:blip>
          <a:srcRect b="0" l="0" r="0" t="0"/>
          <a:stretch/>
        </p:blipFill>
        <p:spPr>
          <a:xfrm>
            <a:off x="6752600" y="312300"/>
            <a:ext cx="1727652" cy="17276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sp>
        <p:nvSpPr>
          <p:cNvPr id="137" name="Google Shape;137;p2"/>
          <p:cNvSpPr txBox="1"/>
          <p:nvPr/>
        </p:nvSpPr>
        <p:spPr>
          <a:xfrm>
            <a:off x="349800" y="547150"/>
            <a:ext cx="5797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Proyecto Integrador</a:t>
            </a:r>
            <a:endParaRPr b="0" i="0" sz="2400" u="none" cap="none" strike="noStrike">
              <a:solidFill>
                <a:srgbClr val="000000"/>
              </a:solidFill>
              <a:latin typeface="Anybody Black"/>
              <a:ea typeface="Anybody Black"/>
              <a:cs typeface="Anybody Black"/>
              <a:sym typeface="Anybody Black"/>
            </a:endParaRPr>
          </a:p>
        </p:txBody>
      </p:sp>
      <p:sp>
        <p:nvSpPr>
          <p:cNvPr id="138" name="Google Shape;138;p2"/>
          <p:cNvSpPr txBox="1"/>
          <p:nvPr/>
        </p:nvSpPr>
        <p:spPr>
          <a:xfrm>
            <a:off x="349800" y="1638425"/>
            <a:ext cx="7054200" cy="2415900"/>
          </a:xfrm>
          <a:prstGeom prst="rect">
            <a:avLst/>
          </a:prstGeom>
          <a:noFill/>
          <a:ln>
            <a:noFill/>
          </a:ln>
        </p:spPr>
        <p:txBody>
          <a:bodyPr anchorCtr="0" anchor="t" bIns="91425" lIns="91425" spcFirstLastPara="1" rIns="91425" wrap="square" tIns="91425">
            <a:spAutoFit/>
          </a:bodyPr>
          <a:lstStyle/>
          <a:p>
            <a:pPr indent="0" lvl="0" marL="457200" marR="114300" rtl="0" algn="l">
              <a:lnSpc>
                <a:spcPct val="115000"/>
              </a:lnSpc>
              <a:spcBef>
                <a:spcPts val="0"/>
              </a:spcBef>
              <a:spcAft>
                <a:spcPts val="0"/>
              </a:spcAft>
              <a:buClr>
                <a:schemeClr val="dk1"/>
              </a:buClr>
              <a:buSzPts val="1100"/>
              <a:buFont typeface="Arial"/>
              <a:buNone/>
            </a:pPr>
            <a:r>
              <a:rPr b="1" i="0" lang="es-419" sz="1300" u="none" cap="none" strike="noStrike">
                <a:solidFill>
                  <a:schemeClr val="dk1"/>
                </a:solidFill>
                <a:latin typeface="Inter"/>
                <a:ea typeface="Inter"/>
                <a:cs typeface="Inter"/>
                <a:sym typeface="Inter"/>
              </a:rPr>
              <a:t>Contexto del proyecto y rol del estudiante: </a:t>
            </a:r>
            <a:endParaRPr b="1" i="0" sz="1300" u="none" cap="none" strike="noStrike">
              <a:solidFill>
                <a:schemeClr val="dk1"/>
              </a:solidFill>
              <a:latin typeface="Inter"/>
              <a:ea typeface="Inter"/>
              <a:cs typeface="Inter"/>
              <a:sym typeface="Inter"/>
            </a:endParaRPr>
          </a:p>
          <a:p>
            <a:pPr indent="0" lvl="0" marL="444500" marR="0" rtl="0" algn="just">
              <a:lnSpc>
                <a:spcPct val="100000"/>
              </a:lnSpc>
              <a:spcBef>
                <a:spcPts val="1200"/>
              </a:spcBef>
              <a:spcAft>
                <a:spcPts val="0"/>
              </a:spcAft>
              <a:buClr>
                <a:schemeClr val="dk1"/>
              </a:buClr>
              <a:buSzPts val="1100"/>
              <a:buFont typeface="Arial"/>
              <a:buNone/>
            </a:pPr>
            <a:r>
              <a:rPr b="0" i="0" lang="es-419" sz="1100" u="none" cap="none" strike="noStrike">
                <a:solidFill>
                  <a:schemeClr val="dk1"/>
                </a:solidFill>
                <a:latin typeface="Inter"/>
                <a:ea typeface="Inter"/>
                <a:cs typeface="Inter"/>
                <a:sym typeface="Inter"/>
              </a:rPr>
              <a:t>FleetLogix es una empresa de transporte y logística que opera una flota de 200 vehículos realizando entregas de última milla en 5 ciudades principales. La empresa ha estado operando con sistemas legacy y hojas de cálculo, pero necesita modernizar su infraestructura de datos para competir en el mercado actual.</a:t>
            </a:r>
            <a:endParaRPr b="0" i="0" sz="1100" u="none" cap="none" strike="noStrike">
              <a:solidFill>
                <a:schemeClr val="dk1"/>
              </a:solidFill>
              <a:latin typeface="Inter"/>
              <a:ea typeface="Inter"/>
              <a:cs typeface="Inter"/>
              <a:sym typeface="Inter"/>
            </a:endParaRPr>
          </a:p>
          <a:p>
            <a:pPr indent="0" lvl="0" marL="444500" marR="0" rtl="0" algn="just">
              <a:lnSpc>
                <a:spcPct val="100000"/>
              </a:lnSpc>
              <a:spcBef>
                <a:spcPts val="1200"/>
              </a:spcBef>
              <a:spcAft>
                <a:spcPts val="1200"/>
              </a:spcAft>
              <a:buClr>
                <a:schemeClr val="dk1"/>
              </a:buClr>
              <a:buSzPts val="1100"/>
              <a:buFont typeface="Arial"/>
              <a:buNone/>
            </a:pPr>
            <a:r>
              <a:rPr b="0" i="0" lang="es-419" sz="1100" u="none" cap="none" strike="noStrike">
                <a:solidFill>
                  <a:schemeClr val="dk1"/>
                </a:solidFill>
                <a:latin typeface="Inter"/>
                <a:ea typeface="Inter"/>
                <a:cs typeface="Inter"/>
                <a:sym typeface="Inter"/>
              </a:rPr>
              <a:t>Como Científico de Datos Junior, recibes una base de datos PostgreSQL con el modelo relacional básico ya implementado (6 tablas principales vacías). Tu misión es potenciar esta infraestructura: poblar todas las tablas con datos sintéticos masivos que respeten las relaciones del negocio, desarrollar queries complejas para resolver problemas operativos reales, y diseñar una arquitectura cloud que permita análisis en tiempo real y toma de decisiones basada en datos.</a:t>
            </a:r>
            <a:endParaRPr b="0" i="0" sz="1300" u="none" cap="none" strike="noStrike">
              <a:solidFill>
                <a:schemeClr val="dk1"/>
              </a:solidFill>
              <a:latin typeface="Inter"/>
              <a:ea typeface="Inter"/>
              <a:cs typeface="Inter"/>
              <a:sym typeface="Inter"/>
            </a:endParaRPr>
          </a:p>
        </p:txBody>
      </p:sp>
      <p:pic>
        <p:nvPicPr>
          <p:cNvPr id="139" name="Google Shape;139;p2"/>
          <p:cNvPicPr preferRelativeResize="0"/>
          <p:nvPr/>
        </p:nvPicPr>
        <p:blipFill rotWithShape="1">
          <a:blip r:embed="rId4">
            <a:alphaModFix/>
          </a:blip>
          <a:srcRect b="0" l="0" r="0" t="0"/>
          <a:stretch/>
        </p:blipFill>
        <p:spPr>
          <a:xfrm>
            <a:off x="7060050" y="3009725"/>
            <a:ext cx="1610975" cy="1502875"/>
          </a:xfrm>
          <a:prstGeom prst="rect">
            <a:avLst/>
          </a:prstGeom>
          <a:noFill/>
          <a:ln>
            <a:noFill/>
          </a:ln>
        </p:spPr>
      </p:pic>
      <p:sp>
        <p:nvSpPr>
          <p:cNvPr id="140" name="Google Shape;140;p2">
            <a:hlinkClick r:id="rId5"/>
          </p:cNvPr>
          <p:cNvSpPr/>
          <p:nvPr/>
        </p:nvSpPr>
        <p:spPr>
          <a:xfrm>
            <a:off x="898900" y="4141800"/>
            <a:ext cx="2925300" cy="370800"/>
          </a:xfrm>
          <a:prstGeom prst="roundRect">
            <a:avLst>
              <a:gd fmla="val 50000" name="adj"/>
            </a:avLst>
          </a:prstGeom>
          <a:solidFill>
            <a:srgbClr val="FFFF01"/>
          </a:solidFill>
          <a:ln cap="flat" cmpd="sng" w="9525">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419" sz="1000" u="sng">
                <a:solidFill>
                  <a:schemeClr val="dk1"/>
                </a:solidFill>
                <a:latin typeface="Anybody Black"/>
                <a:ea typeface="Anybody Black"/>
                <a:cs typeface="Anybody Black"/>
                <a:sym typeface="Anybody Black"/>
                <a:hlinkClick r:id="rId6">
                  <a:extLst>
                    <a:ext uri="{A12FA001-AC4F-418D-AE19-62706E023703}">
                      <ahyp:hlinkClr val="tx"/>
                    </a:ext>
                  </a:extLst>
                </a:hlinkClick>
              </a:rPr>
              <a:t>Carpeta con Archivos de trabajo</a:t>
            </a:r>
            <a:endParaRPr b="0" i="0" sz="1000" u="sng" cap="none" strike="noStrike">
              <a:solidFill>
                <a:schemeClr val="dk1"/>
              </a:solidFill>
              <a:latin typeface="Anybody Black"/>
              <a:ea typeface="Anybody Black"/>
              <a:cs typeface="Anybody Black"/>
              <a:sym typeface="Anybody Black"/>
            </a:endParaRPr>
          </a:p>
        </p:txBody>
      </p:sp>
      <p:pic>
        <p:nvPicPr>
          <p:cNvPr id="141" name="Google Shape;141;p2"/>
          <p:cNvPicPr preferRelativeResize="0"/>
          <p:nvPr/>
        </p:nvPicPr>
        <p:blipFill rotWithShape="1">
          <a:blip r:embed="rId7">
            <a:alphaModFix/>
          </a:blip>
          <a:srcRect b="0" l="0" r="0" t="0"/>
          <a:stretch/>
        </p:blipFill>
        <p:spPr>
          <a:xfrm flipH="1">
            <a:off x="3527404" y="4334272"/>
            <a:ext cx="482176" cy="4153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21"/>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sp>
        <p:nvSpPr>
          <p:cNvPr id="306" name="Google Shape;306;p21"/>
          <p:cNvSpPr txBox="1"/>
          <p:nvPr/>
        </p:nvSpPr>
        <p:spPr>
          <a:xfrm>
            <a:off x="349800" y="312300"/>
            <a:ext cx="5797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Proyecto Integrador</a:t>
            </a:r>
            <a:endParaRPr b="0" i="0" sz="2400" u="none" cap="none" strike="noStrike">
              <a:solidFill>
                <a:srgbClr val="000000"/>
              </a:solidFill>
              <a:latin typeface="Anybody Black"/>
              <a:ea typeface="Anybody Black"/>
              <a:cs typeface="Anybody Black"/>
              <a:sym typeface="Anybody Black"/>
            </a:endParaRPr>
          </a:p>
        </p:txBody>
      </p:sp>
      <p:sp>
        <p:nvSpPr>
          <p:cNvPr id="307" name="Google Shape;307;p21"/>
          <p:cNvSpPr txBox="1"/>
          <p:nvPr/>
        </p:nvSpPr>
        <p:spPr>
          <a:xfrm>
            <a:off x="349800" y="866400"/>
            <a:ext cx="7293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500" u="none" cap="none" strike="noStrike">
                <a:solidFill>
                  <a:schemeClr val="dk1"/>
                </a:solidFill>
                <a:highlight>
                  <a:srgbClr val="FFFF01"/>
                </a:highlight>
                <a:latin typeface="Inter"/>
                <a:ea typeface="Inter"/>
                <a:cs typeface="Inter"/>
                <a:sym typeface="Inter"/>
              </a:rPr>
              <a:t>Detalle de Avance#3: </a:t>
            </a:r>
            <a:endParaRPr b="1" i="0" sz="1500" u="none" cap="none" strike="noStrike">
              <a:solidFill>
                <a:schemeClr val="dk1"/>
              </a:solidFill>
              <a:latin typeface="Inter"/>
              <a:ea typeface="Inter"/>
              <a:cs typeface="Inter"/>
              <a:sym typeface="Inter"/>
            </a:endParaRPr>
          </a:p>
        </p:txBody>
      </p:sp>
      <p:sp>
        <p:nvSpPr>
          <p:cNvPr id="308" name="Google Shape;308;p21"/>
          <p:cNvSpPr txBox="1"/>
          <p:nvPr/>
        </p:nvSpPr>
        <p:spPr>
          <a:xfrm>
            <a:off x="349800" y="1320100"/>
            <a:ext cx="8794200" cy="384900"/>
          </a:xfrm>
          <a:prstGeom prst="rect">
            <a:avLst/>
          </a:prstGeom>
          <a:noFill/>
          <a:ln>
            <a:noFill/>
          </a:ln>
        </p:spPr>
        <p:txBody>
          <a:bodyPr anchorCtr="0" anchor="t" bIns="91425" lIns="91425" spcFirstLastPara="1" rIns="91425" wrap="square" tIns="91425">
            <a:spAutoFit/>
          </a:bodyPr>
          <a:lstStyle/>
          <a:p>
            <a:pPr indent="0" lvl="0" marL="1828800" marR="0" rtl="0" algn="l">
              <a:lnSpc>
                <a:spcPct val="100000"/>
              </a:lnSpc>
              <a:spcBef>
                <a:spcPts val="1200"/>
              </a:spcBef>
              <a:spcAft>
                <a:spcPts val="1200"/>
              </a:spcAft>
              <a:buClr>
                <a:srgbClr val="000000"/>
              </a:buClr>
              <a:buSzPts val="1300"/>
              <a:buFont typeface="Arial"/>
              <a:buNone/>
            </a:pPr>
            <a:r>
              <a:t/>
            </a:r>
            <a:endParaRPr b="0" i="0" sz="1300" u="none" cap="none" strike="noStrike">
              <a:solidFill>
                <a:srgbClr val="000000"/>
              </a:solidFill>
              <a:latin typeface="Inter"/>
              <a:ea typeface="Inter"/>
              <a:cs typeface="Inter"/>
              <a:sym typeface="Inter"/>
            </a:endParaRPr>
          </a:p>
        </p:txBody>
      </p:sp>
      <p:sp>
        <p:nvSpPr>
          <p:cNvPr id="309" name="Google Shape;309;p21"/>
          <p:cNvSpPr txBox="1"/>
          <p:nvPr/>
        </p:nvSpPr>
        <p:spPr>
          <a:xfrm>
            <a:off x="349800" y="1226175"/>
            <a:ext cx="8636100" cy="3581700"/>
          </a:xfrm>
          <a:prstGeom prst="rect">
            <a:avLst/>
          </a:prstGeom>
          <a:noFill/>
          <a:ln>
            <a:noFill/>
          </a:ln>
        </p:spPr>
        <p:txBody>
          <a:bodyPr anchorCtr="0" anchor="t" bIns="91425" lIns="91425" spcFirstLastPara="1" rIns="91425" wrap="square" tIns="91425">
            <a:noAutofit/>
          </a:bodyPr>
          <a:lstStyle/>
          <a:p>
            <a:pPr indent="0" lvl="0" marL="0" marR="114300" rtl="0" algn="l">
              <a:lnSpc>
                <a:spcPct val="100000"/>
              </a:lnSpc>
              <a:spcBef>
                <a:spcPts val="0"/>
              </a:spcBef>
              <a:spcAft>
                <a:spcPts val="0"/>
              </a:spcAft>
              <a:buClr>
                <a:srgbClr val="000000"/>
              </a:buClr>
              <a:buSzPts val="1100"/>
              <a:buFont typeface="Arial"/>
              <a:buNone/>
            </a:pPr>
            <a:r>
              <a:rPr b="1" i="0" lang="es-419" sz="1100" u="none" cap="none" strike="noStrike">
                <a:solidFill>
                  <a:schemeClr val="dk1"/>
                </a:solidFill>
                <a:latin typeface="Inter"/>
                <a:ea typeface="Inter"/>
                <a:cs typeface="Inter"/>
                <a:sym typeface="Inter"/>
              </a:rPr>
              <a:t>2. Construir pipeline automático de datos (ETL):</a:t>
            </a:r>
            <a:endParaRPr b="1" i="0" sz="1100" u="none" cap="none" strike="noStrike">
              <a:solidFill>
                <a:schemeClr val="dk1"/>
              </a:solidFill>
              <a:latin typeface="Inter"/>
              <a:ea typeface="Inter"/>
              <a:cs typeface="Inter"/>
              <a:sym typeface="Inter"/>
            </a:endParaRPr>
          </a:p>
          <a:p>
            <a:pPr indent="-298450" lvl="0" marL="1371600" marR="114300" rtl="0" algn="l">
              <a:lnSpc>
                <a:spcPct val="100000"/>
              </a:lnSpc>
              <a:spcBef>
                <a:spcPts val="1000"/>
              </a:spcBef>
              <a:spcAft>
                <a:spcPts val="0"/>
              </a:spcAft>
              <a:buClr>
                <a:schemeClr val="dk1"/>
              </a:buClr>
              <a:buSzPts val="1100"/>
              <a:buFont typeface="Inter"/>
              <a:buChar char="●"/>
            </a:pPr>
            <a:r>
              <a:rPr b="1" i="0" lang="es-419" sz="1100" u="none" cap="none" strike="noStrike">
                <a:solidFill>
                  <a:schemeClr val="dk1"/>
                </a:solidFill>
                <a:latin typeface="Inter"/>
                <a:ea typeface="Inter"/>
                <a:cs typeface="Inter"/>
                <a:sym typeface="Inter"/>
              </a:rPr>
              <a:t>Extraer: </a:t>
            </a:r>
            <a:r>
              <a:rPr b="0" i="0" lang="es-419" sz="1100" u="none" cap="none" strike="noStrike">
                <a:solidFill>
                  <a:schemeClr val="dk1"/>
                </a:solidFill>
                <a:latin typeface="Inter"/>
                <a:ea typeface="Inter"/>
                <a:cs typeface="Inter"/>
                <a:sym typeface="Inter"/>
              </a:rPr>
              <a:t>Sacar datos diarios de PostgreSQL</a:t>
            </a:r>
            <a:endParaRPr b="0" i="0" sz="1100" u="none" cap="none" strike="noStrike">
              <a:solidFill>
                <a:schemeClr val="dk1"/>
              </a:solidFill>
              <a:latin typeface="Inter"/>
              <a:ea typeface="Inter"/>
              <a:cs typeface="Inter"/>
              <a:sym typeface="Inter"/>
            </a:endParaRPr>
          </a:p>
          <a:p>
            <a:pPr indent="-298450" lvl="0" marL="1371600" marR="114300" rtl="0" algn="l">
              <a:lnSpc>
                <a:spcPct val="100000"/>
              </a:lnSpc>
              <a:spcBef>
                <a:spcPts val="0"/>
              </a:spcBef>
              <a:spcAft>
                <a:spcPts val="0"/>
              </a:spcAft>
              <a:buClr>
                <a:schemeClr val="dk1"/>
              </a:buClr>
              <a:buSzPts val="1100"/>
              <a:buFont typeface="Inter"/>
              <a:buChar char="●"/>
            </a:pPr>
            <a:r>
              <a:rPr b="1" i="0" lang="es-419" sz="1100" u="none" cap="none" strike="noStrike">
                <a:solidFill>
                  <a:schemeClr val="dk1"/>
                </a:solidFill>
                <a:latin typeface="Inter"/>
                <a:ea typeface="Inter"/>
                <a:cs typeface="Inter"/>
                <a:sym typeface="Inter"/>
              </a:rPr>
              <a:t>Transformar:</a:t>
            </a:r>
            <a:endParaRPr b="1" i="0" sz="1100" u="none" cap="none" strike="noStrike">
              <a:solidFill>
                <a:schemeClr val="dk1"/>
              </a:solidFill>
              <a:latin typeface="Inter"/>
              <a:ea typeface="Inter"/>
              <a:cs typeface="Inter"/>
              <a:sym typeface="Inter"/>
            </a:endParaRPr>
          </a:p>
          <a:p>
            <a:pPr indent="-298450" lvl="1" marL="18288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Calcular nuevas métricas (ej: entregas/hora por conductor)</a:t>
            </a:r>
            <a:endParaRPr b="0" i="0" sz="1100" u="none" cap="none" strike="noStrike">
              <a:solidFill>
                <a:schemeClr val="dk1"/>
              </a:solidFill>
              <a:latin typeface="Inter"/>
              <a:ea typeface="Inter"/>
              <a:cs typeface="Inter"/>
              <a:sym typeface="Inter"/>
            </a:endParaRPr>
          </a:p>
          <a:p>
            <a:pPr indent="-298450" lvl="1" marL="18288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Manejar cambios históricos (ej: conductor cambió de zona)</a:t>
            </a:r>
            <a:endParaRPr b="0" i="0" sz="1100" u="none" cap="none" strike="noStrike">
              <a:solidFill>
                <a:schemeClr val="dk1"/>
              </a:solidFill>
              <a:latin typeface="Inter"/>
              <a:ea typeface="Inter"/>
              <a:cs typeface="Inter"/>
              <a:sym typeface="Inter"/>
            </a:endParaRPr>
          </a:p>
          <a:p>
            <a:pPr indent="-298450" lvl="1" marL="18288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Pre-calcular totales para reportes rápidos</a:t>
            </a:r>
            <a:endParaRPr b="0" i="0" sz="1100" u="none" cap="none" strike="noStrike">
              <a:solidFill>
                <a:schemeClr val="dk1"/>
              </a:solidFill>
              <a:latin typeface="Inter"/>
              <a:ea typeface="Inter"/>
              <a:cs typeface="Inter"/>
              <a:sym typeface="Inter"/>
            </a:endParaRPr>
          </a:p>
          <a:p>
            <a:pPr indent="-298450" lvl="1" marL="18288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Verificar calidad (no permitir tiempos negativos)</a:t>
            </a:r>
            <a:endParaRPr b="1" i="0" sz="1100" u="none" cap="none" strike="noStrike">
              <a:solidFill>
                <a:schemeClr val="dk1"/>
              </a:solidFill>
              <a:latin typeface="Inter"/>
              <a:ea typeface="Inter"/>
              <a:cs typeface="Inter"/>
              <a:sym typeface="Inter"/>
            </a:endParaRPr>
          </a:p>
          <a:p>
            <a:pPr indent="-298450" lvl="0" marL="1371600" marR="114300" rtl="0" algn="l">
              <a:lnSpc>
                <a:spcPct val="100000"/>
              </a:lnSpc>
              <a:spcBef>
                <a:spcPts val="1000"/>
              </a:spcBef>
              <a:spcAft>
                <a:spcPts val="0"/>
              </a:spcAft>
              <a:buClr>
                <a:schemeClr val="dk1"/>
              </a:buClr>
              <a:buSzPts val="1100"/>
              <a:buFont typeface="Inter"/>
              <a:buChar char="●"/>
            </a:pPr>
            <a:r>
              <a:rPr b="1" i="0" lang="es-419" sz="1100" u="none" cap="none" strike="noStrike">
                <a:solidFill>
                  <a:schemeClr val="dk1"/>
                </a:solidFill>
                <a:latin typeface="Inter"/>
                <a:ea typeface="Inter"/>
                <a:cs typeface="Inter"/>
                <a:sym typeface="Inter"/>
              </a:rPr>
              <a:t>Cargar: </a:t>
            </a:r>
            <a:r>
              <a:rPr b="0" i="0" lang="es-419" sz="1100" u="none" cap="none" strike="noStrike">
                <a:solidFill>
                  <a:schemeClr val="dk1"/>
                </a:solidFill>
                <a:latin typeface="Inter"/>
                <a:ea typeface="Inter"/>
                <a:cs typeface="Inter"/>
                <a:sym typeface="Inter"/>
              </a:rPr>
              <a:t>Insertar en Snowflake cada noche</a:t>
            </a:r>
            <a:endParaRPr b="0" i="0" sz="1100" u="none" cap="none" strike="noStrike">
              <a:solidFill>
                <a:schemeClr val="dk1"/>
              </a:solidFill>
              <a:latin typeface="Inter"/>
              <a:ea typeface="Inter"/>
              <a:cs typeface="Inter"/>
              <a:sym typeface="Inter"/>
            </a:endParaRPr>
          </a:p>
          <a:p>
            <a:pPr indent="-298450" lvl="0" marL="13716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Automatizar con Python (usando schedule o cron)</a:t>
            </a:r>
            <a:endParaRPr b="0" i="0" sz="1100" u="none" cap="none" strike="noStrike">
              <a:solidFill>
                <a:schemeClr val="dk1"/>
              </a:solidFill>
              <a:latin typeface="Inter"/>
              <a:ea typeface="Inter"/>
              <a:cs typeface="Inter"/>
              <a:sym typeface="Inter"/>
            </a:endParaRPr>
          </a:p>
          <a:p>
            <a:pPr indent="-298450" lvl="0" marL="13716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Documentar el proceso de ejecución diaria</a:t>
            </a:r>
            <a:endParaRPr b="0" i="0" sz="1100" u="none" cap="none" strike="noStrike">
              <a:solidFill>
                <a:schemeClr val="dk1"/>
              </a:solidFill>
              <a:latin typeface="Inter"/>
              <a:ea typeface="Inter"/>
              <a:cs typeface="Inter"/>
              <a:sym typeface="Inter"/>
            </a:endParaRPr>
          </a:p>
          <a:p>
            <a:pPr indent="0" lvl="0" marL="0" marR="114300" rtl="0" algn="l">
              <a:lnSpc>
                <a:spcPct val="100000"/>
              </a:lnSpc>
              <a:spcBef>
                <a:spcPts val="1000"/>
              </a:spcBef>
              <a:spcAft>
                <a:spcPts val="0"/>
              </a:spcAft>
              <a:buClr>
                <a:srgbClr val="000000"/>
              </a:buClr>
              <a:buSzPts val="1100"/>
              <a:buFont typeface="Arial"/>
              <a:buNone/>
            </a:pPr>
            <a:r>
              <a:rPr b="1" i="0" lang="es-419" sz="1100" u="none" cap="none" strike="noStrike">
                <a:solidFill>
                  <a:schemeClr val="dk1"/>
                </a:solidFill>
                <a:latin typeface="Inter"/>
                <a:ea typeface="Inter"/>
                <a:cs typeface="Inter"/>
                <a:sym typeface="Inter"/>
              </a:rPr>
              <a:t>3. Agregar base de datos para sensores IoT (MongoDB):</a:t>
            </a:r>
            <a:endParaRPr b="1" i="0" sz="1100" u="none" cap="none" strike="noStrike">
              <a:solidFill>
                <a:schemeClr val="dk1"/>
              </a:solidFill>
              <a:latin typeface="Inter"/>
              <a:ea typeface="Inter"/>
              <a:cs typeface="Inter"/>
              <a:sym typeface="Inter"/>
            </a:endParaRPr>
          </a:p>
          <a:p>
            <a:pPr indent="-298450" lvl="0" marL="1371600" marR="114300" rtl="0" algn="l">
              <a:lnSpc>
                <a:spcPct val="100000"/>
              </a:lnSpc>
              <a:spcBef>
                <a:spcPts val="100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Crear script Python que genere 10,000+ datos ficticios de sensores</a:t>
            </a:r>
            <a:endParaRPr b="0" i="0" sz="1100" u="none" cap="none" strike="noStrike">
              <a:solidFill>
                <a:schemeClr val="dk1"/>
              </a:solidFill>
              <a:latin typeface="Inter"/>
              <a:ea typeface="Inter"/>
              <a:cs typeface="Inter"/>
              <a:sym typeface="Inter"/>
            </a:endParaRPr>
          </a:p>
          <a:p>
            <a:pPr indent="-298450" lvl="0" marL="13716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Guardar en MongoDB simulando telemetría vehicular:</a:t>
            </a:r>
            <a:endParaRPr b="0" i="0" sz="1100" u="none" cap="none" strike="noStrike">
              <a:solidFill>
                <a:schemeClr val="dk1"/>
              </a:solidFill>
              <a:latin typeface="Inter"/>
              <a:ea typeface="Inter"/>
              <a:cs typeface="Inter"/>
              <a:sym typeface="Inter"/>
            </a:endParaRPr>
          </a:p>
          <a:p>
            <a:pPr indent="-298450" lvl="1" marL="18288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Ubicación GPS histórica</a:t>
            </a:r>
            <a:endParaRPr b="0" i="0" sz="1100" u="none" cap="none" strike="noStrike">
              <a:solidFill>
                <a:schemeClr val="dk1"/>
              </a:solidFill>
              <a:latin typeface="Inter"/>
              <a:ea typeface="Inter"/>
              <a:cs typeface="Inter"/>
              <a:sym typeface="Inter"/>
            </a:endParaRPr>
          </a:p>
          <a:p>
            <a:pPr indent="-298450" lvl="1" marL="18288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Velocidad y consumo de combustible</a:t>
            </a:r>
            <a:endParaRPr b="0" i="0" sz="1100" u="none" cap="none" strike="noStrike">
              <a:solidFill>
                <a:schemeClr val="dk1"/>
              </a:solidFill>
              <a:latin typeface="Inter"/>
              <a:ea typeface="Inter"/>
              <a:cs typeface="Inter"/>
              <a:sym typeface="Inter"/>
            </a:endParaRPr>
          </a:p>
          <a:p>
            <a:pPr indent="-298450" lvl="1" marL="18288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Eventos (frenada brusca, exceso de velocidad)</a:t>
            </a:r>
            <a:endParaRPr b="0" i="0" sz="1100" u="none" cap="none" strike="noStrike">
              <a:solidFill>
                <a:schemeClr val="dk1"/>
              </a:solidFill>
              <a:latin typeface="Inter"/>
              <a:ea typeface="Inter"/>
              <a:cs typeface="Inter"/>
              <a:sym typeface="Inter"/>
            </a:endParaRPr>
          </a:p>
          <a:p>
            <a:pPr indent="-298450" lvl="0" marL="13716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Diseñar estructura flexible para documentos JSON</a:t>
            </a:r>
            <a:endParaRPr b="0" i="0" sz="1100" u="none" cap="none" strike="noStrike">
              <a:solidFill>
                <a:schemeClr val="dk1"/>
              </a:solidFill>
              <a:latin typeface="Inter"/>
              <a:ea typeface="Inter"/>
              <a:cs typeface="Inter"/>
              <a:sym typeface="Inter"/>
            </a:endParaRPr>
          </a:p>
          <a:p>
            <a:pPr indent="-298450" lvl="0" marL="13716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Crear consultas para analizar comportamiento de conducción</a:t>
            </a:r>
            <a:endParaRPr b="0" i="0" sz="1100" u="none" cap="none" strike="noStrike">
              <a:solidFill>
                <a:schemeClr val="dk1"/>
              </a:solidFill>
              <a:latin typeface="Inter"/>
              <a:ea typeface="Inter"/>
              <a:cs typeface="Inter"/>
              <a:sym typeface="Inter"/>
            </a:endParaRPr>
          </a:p>
          <a:p>
            <a:pPr indent="-298450" lvl="0" marL="13716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Ejemplo: "¿Cuántas frenadas bruscas tuvo el conductor #45 este mes?"</a:t>
            </a:r>
            <a:endParaRPr b="0" i="0" sz="1100" u="none" cap="none" strike="noStrike">
              <a:solidFill>
                <a:schemeClr val="dk1"/>
              </a:solidFill>
              <a:latin typeface="Inter"/>
              <a:ea typeface="Inter"/>
              <a:cs typeface="Inter"/>
              <a:sym typeface="Inter"/>
            </a:endParaRPr>
          </a:p>
          <a:p>
            <a:pPr indent="0" lvl="0" marL="0" marR="114300" rtl="0" algn="l">
              <a:lnSpc>
                <a:spcPct val="100000"/>
              </a:lnSpc>
              <a:spcBef>
                <a:spcPts val="100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914400" marR="114300" rtl="0" algn="l">
              <a:lnSpc>
                <a:spcPct val="100000"/>
              </a:lnSpc>
              <a:spcBef>
                <a:spcPts val="1000"/>
              </a:spcBef>
              <a:spcAft>
                <a:spcPts val="0"/>
              </a:spcAft>
              <a:buClr>
                <a:srgbClr val="000000"/>
              </a:buClr>
              <a:buSzPts val="1100"/>
              <a:buFont typeface="Arial"/>
              <a:buNone/>
            </a:pPr>
            <a:r>
              <a:t/>
            </a:r>
            <a:endParaRPr b="0" i="0" sz="1100" u="none" cap="none" strike="noStrike">
              <a:solidFill>
                <a:schemeClr val="dk1"/>
              </a:solidFill>
              <a:latin typeface="Inter"/>
              <a:ea typeface="Inter"/>
              <a:cs typeface="Inter"/>
              <a:sym typeface="Inter"/>
            </a:endParaRPr>
          </a:p>
          <a:p>
            <a:pPr indent="0" lvl="0" marL="0" marR="0" rtl="0" algn="l">
              <a:lnSpc>
                <a:spcPct val="100000"/>
              </a:lnSpc>
              <a:spcBef>
                <a:spcPts val="120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1371600" marR="114300" rtl="0" algn="l">
              <a:lnSpc>
                <a:spcPct val="100000"/>
              </a:lnSpc>
              <a:spcBef>
                <a:spcPts val="1200"/>
              </a:spcBef>
              <a:spcAft>
                <a:spcPts val="0"/>
              </a:spcAft>
              <a:buClr>
                <a:srgbClr val="000000"/>
              </a:buClr>
              <a:buSzPts val="1100"/>
              <a:buFont typeface="Arial"/>
              <a:buNone/>
            </a:pPr>
            <a:r>
              <a:t/>
            </a:r>
            <a:endParaRPr b="0" i="0" sz="1100" u="none" cap="none" strike="noStrike">
              <a:solidFill>
                <a:schemeClr val="dk1"/>
              </a:solidFill>
              <a:latin typeface="Inter"/>
              <a:ea typeface="Inter"/>
              <a:cs typeface="Inter"/>
              <a:sym typeface="Inter"/>
            </a:endParaRPr>
          </a:p>
          <a:p>
            <a:pPr indent="0" lvl="0" marL="0" marR="0" rtl="0" algn="l">
              <a:lnSpc>
                <a:spcPct val="100000"/>
              </a:lnSpc>
              <a:spcBef>
                <a:spcPts val="100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22"/>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sp>
        <p:nvSpPr>
          <p:cNvPr id="315" name="Google Shape;315;p22"/>
          <p:cNvSpPr txBox="1"/>
          <p:nvPr/>
        </p:nvSpPr>
        <p:spPr>
          <a:xfrm>
            <a:off x="349800" y="312300"/>
            <a:ext cx="5797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Proyecto Integrador</a:t>
            </a:r>
            <a:endParaRPr b="0" i="0" sz="2400" u="none" cap="none" strike="noStrike">
              <a:solidFill>
                <a:srgbClr val="000000"/>
              </a:solidFill>
              <a:latin typeface="Anybody Black"/>
              <a:ea typeface="Anybody Black"/>
              <a:cs typeface="Anybody Black"/>
              <a:sym typeface="Anybody Black"/>
            </a:endParaRPr>
          </a:p>
        </p:txBody>
      </p:sp>
      <p:sp>
        <p:nvSpPr>
          <p:cNvPr id="316" name="Google Shape;316;p22"/>
          <p:cNvSpPr txBox="1"/>
          <p:nvPr/>
        </p:nvSpPr>
        <p:spPr>
          <a:xfrm>
            <a:off x="349800" y="866400"/>
            <a:ext cx="7293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500" u="none" cap="none" strike="noStrike">
                <a:solidFill>
                  <a:schemeClr val="dk1"/>
                </a:solidFill>
                <a:highlight>
                  <a:srgbClr val="FFFF01"/>
                </a:highlight>
                <a:latin typeface="Inter"/>
                <a:ea typeface="Inter"/>
                <a:cs typeface="Inter"/>
                <a:sym typeface="Inter"/>
              </a:rPr>
              <a:t>Detalle de Avance#3: </a:t>
            </a:r>
            <a:endParaRPr b="1" i="0" sz="1500" u="none" cap="none" strike="noStrike">
              <a:solidFill>
                <a:schemeClr val="dk1"/>
              </a:solidFill>
              <a:latin typeface="Inter"/>
              <a:ea typeface="Inter"/>
              <a:cs typeface="Inter"/>
              <a:sym typeface="Inter"/>
            </a:endParaRPr>
          </a:p>
        </p:txBody>
      </p:sp>
      <p:sp>
        <p:nvSpPr>
          <p:cNvPr id="317" name="Google Shape;317;p22"/>
          <p:cNvSpPr txBox="1"/>
          <p:nvPr/>
        </p:nvSpPr>
        <p:spPr>
          <a:xfrm>
            <a:off x="349800" y="1320100"/>
            <a:ext cx="8794200" cy="384900"/>
          </a:xfrm>
          <a:prstGeom prst="rect">
            <a:avLst/>
          </a:prstGeom>
          <a:noFill/>
          <a:ln>
            <a:noFill/>
          </a:ln>
        </p:spPr>
        <p:txBody>
          <a:bodyPr anchorCtr="0" anchor="t" bIns="91425" lIns="91425" spcFirstLastPara="1" rIns="91425" wrap="square" tIns="91425">
            <a:spAutoFit/>
          </a:bodyPr>
          <a:lstStyle/>
          <a:p>
            <a:pPr indent="0" lvl="0" marL="1828800" marR="0" rtl="0" algn="l">
              <a:lnSpc>
                <a:spcPct val="100000"/>
              </a:lnSpc>
              <a:spcBef>
                <a:spcPts val="1200"/>
              </a:spcBef>
              <a:spcAft>
                <a:spcPts val="1200"/>
              </a:spcAft>
              <a:buClr>
                <a:srgbClr val="000000"/>
              </a:buClr>
              <a:buSzPts val="1300"/>
              <a:buFont typeface="Arial"/>
              <a:buNone/>
            </a:pPr>
            <a:r>
              <a:t/>
            </a:r>
            <a:endParaRPr b="0" i="0" sz="1300" u="none" cap="none" strike="noStrike">
              <a:solidFill>
                <a:srgbClr val="000000"/>
              </a:solidFill>
              <a:latin typeface="Inter"/>
              <a:ea typeface="Inter"/>
              <a:cs typeface="Inter"/>
              <a:sym typeface="Inter"/>
            </a:endParaRPr>
          </a:p>
        </p:txBody>
      </p:sp>
      <p:sp>
        <p:nvSpPr>
          <p:cNvPr id="318" name="Google Shape;318;p22"/>
          <p:cNvSpPr txBox="1"/>
          <p:nvPr/>
        </p:nvSpPr>
        <p:spPr>
          <a:xfrm>
            <a:off x="349800" y="1226175"/>
            <a:ext cx="8636100" cy="3581700"/>
          </a:xfrm>
          <a:prstGeom prst="rect">
            <a:avLst/>
          </a:prstGeom>
          <a:noFill/>
          <a:ln>
            <a:noFill/>
          </a:ln>
        </p:spPr>
        <p:txBody>
          <a:bodyPr anchorCtr="0" anchor="t" bIns="91425" lIns="91425" spcFirstLastPara="1" rIns="91425" wrap="square" tIns="91425">
            <a:noAutofit/>
          </a:bodyPr>
          <a:lstStyle/>
          <a:p>
            <a:pPr indent="-298450" lvl="0" marL="457200" marR="114300" rtl="0" algn="l">
              <a:lnSpc>
                <a:spcPct val="100000"/>
              </a:lnSpc>
              <a:spcBef>
                <a:spcPts val="0"/>
              </a:spcBef>
              <a:spcAft>
                <a:spcPts val="0"/>
              </a:spcAft>
              <a:buClr>
                <a:srgbClr val="9747FF"/>
              </a:buClr>
              <a:buSzPts val="1100"/>
              <a:buFont typeface="Inter"/>
              <a:buChar char="➞"/>
            </a:pPr>
            <a:r>
              <a:rPr b="1" i="0" lang="es-419" sz="1100" u="none" cap="none" strike="noStrike">
                <a:solidFill>
                  <a:schemeClr val="dk1"/>
                </a:solidFill>
                <a:latin typeface="Inter"/>
                <a:ea typeface="Inter"/>
                <a:cs typeface="Inter"/>
                <a:sym typeface="Inter"/>
              </a:rPr>
              <a:t>Conocimientos necesarios:</a:t>
            </a:r>
            <a:endParaRPr b="1"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100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Modelado dimensional (metodología Kimball)</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Diferencias entre OLTP vs OLAP</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Snowflake: creación de warehouses, tablas, vistas</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ETL/ELT: conceptos de extracción, transformación y carga</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Python: pandas para transformaciones de datos</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MongoDB: modelado de documentos, operaciones CRUD</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Automatización con Python (schedule, cron)</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JSON y estructuras de datos no relacionales</a:t>
            </a:r>
            <a:endParaRPr b="0" i="0" sz="1100" u="none" cap="none" strike="noStrike">
              <a:solidFill>
                <a:schemeClr val="dk1"/>
              </a:solidFill>
              <a:latin typeface="Inter"/>
              <a:ea typeface="Inter"/>
              <a:cs typeface="Inter"/>
              <a:sym typeface="Inter"/>
            </a:endParaRPr>
          </a:p>
          <a:p>
            <a:pPr indent="0" lvl="0" marL="914400" marR="114300" rtl="0" algn="l">
              <a:lnSpc>
                <a:spcPct val="100000"/>
              </a:lnSpc>
              <a:spcBef>
                <a:spcPts val="1000"/>
              </a:spcBef>
              <a:spcAft>
                <a:spcPts val="0"/>
              </a:spcAft>
              <a:buClr>
                <a:schemeClr val="dk1"/>
              </a:buClr>
              <a:buSzPts val="1100"/>
              <a:buFont typeface="Arial"/>
              <a:buNone/>
            </a:pPr>
            <a:r>
              <a:t/>
            </a:r>
            <a:endParaRPr b="1" i="0" sz="1100" u="none" cap="none" strike="noStrike">
              <a:solidFill>
                <a:schemeClr val="dk1"/>
              </a:solidFill>
              <a:latin typeface="Inter"/>
              <a:ea typeface="Inter"/>
              <a:cs typeface="Inter"/>
              <a:sym typeface="Inter"/>
            </a:endParaRPr>
          </a:p>
          <a:p>
            <a:pPr indent="-298450" lvl="0" marL="457200" marR="114300" rtl="0" algn="l">
              <a:lnSpc>
                <a:spcPct val="100000"/>
              </a:lnSpc>
              <a:spcBef>
                <a:spcPts val="1000"/>
              </a:spcBef>
              <a:spcAft>
                <a:spcPts val="0"/>
              </a:spcAft>
              <a:buClr>
                <a:srgbClr val="9747FF"/>
              </a:buClr>
              <a:buSzPts val="1100"/>
              <a:buFont typeface="Inter"/>
              <a:buChar char="➞"/>
            </a:pPr>
            <a:r>
              <a:rPr b="1" i="0" lang="es-419" sz="1100" u="none" cap="none" strike="noStrike">
                <a:solidFill>
                  <a:schemeClr val="dk1"/>
                </a:solidFill>
                <a:latin typeface="Inter"/>
                <a:ea typeface="Inter"/>
                <a:cs typeface="Inter"/>
                <a:sym typeface="Inter"/>
              </a:rPr>
              <a:t>Tech Stack necesario: </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100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Snowflake (trial account 30 días)</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MongoDB Atlas (free tier)</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Python: pandas, pymongo, snowflake-connector, schedule</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Jupyter Notebooks</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DBeaver (para verificar transformaciones)</a:t>
            </a:r>
            <a:endParaRPr b="0" i="0" sz="1100" u="none" cap="none" strike="noStrike">
              <a:solidFill>
                <a:schemeClr val="dk1"/>
              </a:solidFill>
              <a:latin typeface="Inter"/>
              <a:ea typeface="Inter"/>
              <a:cs typeface="Inter"/>
              <a:sym typeface="Inter"/>
            </a:endParaRPr>
          </a:p>
          <a:p>
            <a:pPr indent="0" lvl="0" marL="1371600" marR="114300" rtl="0" algn="l">
              <a:lnSpc>
                <a:spcPct val="100000"/>
              </a:lnSpc>
              <a:spcBef>
                <a:spcPts val="100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0" marR="114300" rtl="0" algn="l">
              <a:lnSpc>
                <a:spcPct val="100000"/>
              </a:lnSpc>
              <a:spcBef>
                <a:spcPts val="100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914400" marR="114300" rtl="0" algn="l">
              <a:lnSpc>
                <a:spcPct val="100000"/>
              </a:lnSpc>
              <a:spcBef>
                <a:spcPts val="1000"/>
              </a:spcBef>
              <a:spcAft>
                <a:spcPts val="0"/>
              </a:spcAft>
              <a:buClr>
                <a:srgbClr val="000000"/>
              </a:buClr>
              <a:buSzPts val="1100"/>
              <a:buFont typeface="Arial"/>
              <a:buNone/>
            </a:pPr>
            <a:r>
              <a:t/>
            </a:r>
            <a:endParaRPr b="0" i="0" sz="1100" u="none" cap="none" strike="noStrike">
              <a:solidFill>
                <a:schemeClr val="dk1"/>
              </a:solidFill>
              <a:latin typeface="Inter"/>
              <a:ea typeface="Inter"/>
              <a:cs typeface="Inter"/>
              <a:sym typeface="Inter"/>
            </a:endParaRPr>
          </a:p>
          <a:p>
            <a:pPr indent="0" lvl="0" marL="0" marR="0" rtl="0" algn="l">
              <a:lnSpc>
                <a:spcPct val="100000"/>
              </a:lnSpc>
              <a:spcBef>
                <a:spcPts val="120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1371600" marR="114300" rtl="0" algn="l">
              <a:lnSpc>
                <a:spcPct val="100000"/>
              </a:lnSpc>
              <a:spcBef>
                <a:spcPts val="1200"/>
              </a:spcBef>
              <a:spcAft>
                <a:spcPts val="0"/>
              </a:spcAft>
              <a:buClr>
                <a:srgbClr val="000000"/>
              </a:buClr>
              <a:buSzPts val="1100"/>
              <a:buFont typeface="Arial"/>
              <a:buNone/>
            </a:pPr>
            <a:r>
              <a:t/>
            </a:r>
            <a:endParaRPr b="0" i="0" sz="1100" u="none" cap="none" strike="noStrike">
              <a:solidFill>
                <a:schemeClr val="dk1"/>
              </a:solidFill>
              <a:latin typeface="Inter"/>
              <a:ea typeface="Inter"/>
              <a:cs typeface="Inter"/>
              <a:sym typeface="Inter"/>
            </a:endParaRPr>
          </a:p>
          <a:p>
            <a:pPr indent="0" lvl="0" marL="0" marR="0" rtl="0" algn="l">
              <a:lnSpc>
                <a:spcPct val="100000"/>
              </a:lnSpc>
              <a:spcBef>
                <a:spcPts val="100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3"/>
          <p:cNvSpPr txBox="1"/>
          <p:nvPr/>
        </p:nvSpPr>
        <p:spPr>
          <a:xfrm>
            <a:off x="349800" y="312300"/>
            <a:ext cx="5797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Proyecto Integrador</a:t>
            </a:r>
            <a:endParaRPr b="0" i="0" sz="2400" u="none" cap="none" strike="noStrike">
              <a:solidFill>
                <a:srgbClr val="000000"/>
              </a:solidFill>
              <a:latin typeface="Anybody Black"/>
              <a:ea typeface="Anybody Black"/>
              <a:cs typeface="Anybody Black"/>
              <a:sym typeface="Anybody Black"/>
            </a:endParaRPr>
          </a:p>
        </p:txBody>
      </p:sp>
      <p:sp>
        <p:nvSpPr>
          <p:cNvPr id="324" name="Google Shape;324;p23"/>
          <p:cNvSpPr txBox="1"/>
          <p:nvPr/>
        </p:nvSpPr>
        <p:spPr>
          <a:xfrm>
            <a:off x="349800" y="866400"/>
            <a:ext cx="7293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500" u="none" cap="none" strike="noStrike">
                <a:solidFill>
                  <a:schemeClr val="dk1"/>
                </a:solidFill>
                <a:highlight>
                  <a:srgbClr val="FFFF01"/>
                </a:highlight>
                <a:latin typeface="Inter"/>
                <a:ea typeface="Inter"/>
                <a:cs typeface="Inter"/>
                <a:sym typeface="Inter"/>
              </a:rPr>
              <a:t>Detalle de Avance#4: </a:t>
            </a:r>
            <a:endParaRPr b="1" i="0" sz="1500" u="none" cap="none" strike="noStrike">
              <a:solidFill>
                <a:schemeClr val="dk1"/>
              </a:solidFill>
              <a:latin typeface="Inter"/>
              <a:ea typeface="Inter"/>
              <a:cs typeface="Inter"/>
              <a:sym typeface="Inter"/>
            </a:endParaRPr>
          </a:p>
        </p:txBody>
      </p:sp>
      <p:pic>
        <p:nvPicPr>
          <p:cNvPr id="325" name="Google Shape;325;p23" title="Hands003.png"/>
          <p:cNvPicPr preferRelativeResize="0"/>
          <p:nvPr/>
        </p:nvPicPr>
        <p:blipFill rotWithShape="1">
          <a:blip r:embed="rId3">
            <a:alphaModFix/>
          </a:blip>
          <a:srcRect b="0" l="0" r="0" t="0"/>
          <a:stretch/>
        </p:blipFill>
        <p:spPr>
          <a:xfrm>
            <a:off x="7410451" y="86901"/>
            <a:ext cx="1733550" cy="1733550"/>
          </a:xfrm>
          <a:prstGeom prst="rect">
            <a:avLst/>
          </a:prstGeom>
          <a:noFill/>
          <a:ln>
            <a:noFill/>
          </a:ln>
        </p:spPr>
      </p:pic>
      <p:sp>
        <p:nvSpPr>
          <p:cNvPr id="326" name="Google Shape;326;p23"/>
          <p:cNvSpPr txBox="1"/>
          <p:nvPr/>
        </p:nvSpPr>
        <p:spPr>
          <a:xfrm>
            <a:off x="472075" y="1437350"/>
            <a:ext cx="7171200" cy="3276300"/>
          </a:xfrm>
          <a:prstGeom prst="rect">
            <a:avLst/>
          </a:prstGeom>
          <a:noFill/>
          <a:ln>
            <a:noFill/>
          </a:ln>
        </p:spPr>
        <p:txBody>
          <a:bodyPr anchorCtr="0" anchor="t" bIns="91425" lIns="91425" spcFirstLastPara="1" rIns="91425" wrap="square" tIns="91425">
            <a:noAutofit/>
          </a:bodyPr>
          <a:lstStyle/>
          <a:p>
            <a:pPr indent="-298450" lvl="0" marL="457200" marR="114300" rtl="0" algn="l">
              <a:lnSpc>
                <a:spcPct val="100000"/>
              </a:lnSpc>
              <a:spcBef>
                <a:spcPts val="0"/>
              </a:spcBef>
              <a:spcAft>
                <a:spcPts val="0"/>
              </a:spcAft>
              <a:buClr>
                <a:srgbClr val="9747FF"/>
              </a:buClr>
              <a:buSzPts val="1100"/>
              <a:buFont typeface="Inter"/>
              <a:buChar char="➞"/>
            </a:pPr>
            <a:r>
              <a:rPr b="1" i="0" lang="es-419" sz="1100" u="none" cap="none" strike="noStrike">
                <a:solidFill>
                  <a:schemeClr val="dk1"/>
                </a:solidFill>
                <a:latin typeface="Inter"/>
                <a:ea typeface="Inter"/>
                <a:cs typeface="Inter"/>
                <a:sym typeface="Inter"/>
              </a:rPr>
              <a:t>Detalle de avance:</a:t>
            </a:r>
            <a:endParaRPr b="0" i="0" sz="1100" u="none" cap="none" strike="noStrike">
              <a:solidFill>
                <a:schemeClr val="dk1"/>
              </a:solidFill>
              <a:latin typeface="Inter"/>
              <a:ea typeface="Inter"/>
              <a:cs typeface="Inter"/>
              <a:sym typeface="Inter"/>
            </a:endParaRPr>
          </a:p>
          <a:p>
            <a:pPr indent="-298450" lvl="0" marL="914400" marR="114300" rtl="0" algn="l">
              <a:lnSpc>
                <a:spcPct val="100000"/>
              </a:lnSpc>
              <a:spcBef>
                <a:spcPts val="1000"/>
              </a:spcBef>
              <a:spcAft>
                <a:spcPts val="0"/>
              </a:spcAft>
              <a:buClr>
                <a:schemeClr val="dk1"/>
              </a:buClr>
              <a:buSzPts val="1100"/>
              <a:buFont typeface="Inter"/>
              <a:buAutoNum type="arabicPeriod"/>
            </a:pPr>
            <a:r>
              <a:rPr b="1" i="0" lang="es-419" sz="1100" u="none" cap="none" strike="noStrike">
                <a:solidFill>
                  <a:schemeClr val="dk1"/>
                </a:solidFill>
                <a:latin typeface="Inter"/>
                <a:ea typeface="Inter"/>
                <a:cs typeface="Inter"/>
                <a:sym typeface="Inter"/>
              </a:rPr>
              <a:t>Diseñar arquitectura en la nube con AWS (diagrama + implementación básica):</a:t>
            </a:r>
            <a:r>
              <a:rPr b="0" i="0" lang="es-419" sz="1100" u="none" cap="none" strike="noStrike">
                <a:solidFill>
                  <a:schemeClr val="dk1"/>
                </a:solidFill>
                <a:latin typeface="Inter"/>
                <a:ea typeface="Inter"/>
                <a:cs typeface="Inter"/>
                <a:sym typeface="Inter"/>
              </a:rPr>
              <a:t> </a:t>
            </a:r>
            <a:endParaRPr b="0" i="0" sz="1100" u="none" cap="none" strike="noStrike">
              <a:solidFill>
                <a:schemeClr val="dk1"/>
              </a:solidFill>
              <a:latin typeface="Inter"/>
              <a:ea typeface="Inter"/>
              <a:cs typeface="Inter"/>
              <a:sym typeface="Inter"/>
            </a:endParaRPr>
          </a:p>
          <a:p>
            <a:pPr indent="-298450" lvl="1" marL="1371600" marR="114300" rtl="0" algn="l">
              <a:lnSpc>
                <a:spcPct val="100000"/>
              </a:lnSpc>
              <a:spcBef>
                <a:spcPts val="0"/>
              </a:spcBef>
              <a:spcAft>
                <a:spcPts val="0"/>
              </a:spcAft>
              <a:buClr>
                <a:schemeClr val="dk1"/>
              </a:buClr>
              <a:buSzPts val="1100"/>
              <a:buFont typeface="Inter"/>
              <a:buAutoNum type="alphaLcPeriod"/>
            </a:pPr>
            <a:r>
              <a:rPr b="1" i="0" lang="es-419" sz="1100" u="none" cap="none" strike="noStrike">
                <a:solidFill>
                  <a:schemeClr val="dk1"/>
                </a:solidFill>
                <a:latin typeface="Inter"/>
                <a:ea typeface="Inter"/>
                <a:cs typeface="Inter"/>
                <a:sym typeface="Inter"/>
              </a:rPr>
              <a:t> Recibir y guardar datos:</a:t>
            </a:r>
            <a:endParaRPr b="1" i="0" sz="1100" u="none" cap="none" strike="noStrike">
              <a:solidFill>
                <a:schemeClr val="dk1"/>
              </a:solidFill>
              <a:latin typeface="Inter"/>
              <a:ea typeface="Inter"/>
              <a:cs typeface="Inter"/>
              <a:sym typeface="Inter"/>
            </a:endParaRPr>
          </a:p>
          <a:p>
            <a:pPr indent="-298450" lvl="0"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API Gateway: Puerta de entrada para apps móviles de conductores</a:t>
            </a:r>
            <a:endParaRPr b="0" i="0" sz="1100" u="none" cap="none" strike="noStrike">
              <a:solidFill>
                <a:schemeClr val="dk1"/>
              </a:solidFill>
              <a:latin typeface="Inter"/>
              <a:ea typeface="Inter"/>
              <a:cs typeface="Inter"/>
              <a:sym typeface="Inter"/>
            </a:endParaRPr>
          </a:p>
          <a:p>
            <a:pPr indent="-298450" lvl="0"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S3: Almacenar todos los datos históricos organizados por fecha</a:t>
            </a:r>
            <a:endParaRPr b="0" i="0" sz="1100" u="none" cap="none" strike="noStrike">
              <a:solidFill>
                <a:schemeClr val="dk1"/>
              </a:solidFill>
              <a:latin typeface="Inter"/>
              <a:ea typeface="Inter"/>
              <a:cs typeface="Inter"/>
              <a:sym typeface="Inter"/>
            </a:endParaRPr>
          </a:p>
          <a:p>
            <a:pPr indent="-298450" lvl="0"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Lambda: Pequeños programas que procesan cada entrega</a:t>
            </a:r>
            <a:endParaRPr b="0" i="0" sz="1100" u="none" cap="none" strike="noStrike">
              <a:solidFill>
                <a:schemeClr val="dk1"/>
              </a:solidFill>
              <a:latin typeface="Inter"/>
              <a:ea typeface="Inter"/>
              <a:cs typeface="Inter"/>
              <a:sym typeface="Inter"/>
            </a:endParaRPr>
          </a:p>
          <a:p>
            <a:pPr indent="-298450" lvl="1" marL="1371600" marR="0" rtl="0" algn="l">
              <a:lnSpc>
                <a:spcPct val="100000"/>
              </a:lnSpc>
              <a:spcBef>
                <a:spcPts val="0"/>
              </a:spcBef>
              <a:spcAft>
                <a:spcPts val="0"/>
              </a:spcAft>
              <a:buClr>
                <a:schemeClr val="dk1"/>
              </a:buClr>
              <a:buSzPts val="1100"/>
              <a:buFont typeface="Inter"/>
              <a:buAutoNum type="alphaLcPeriod" startAt="2"/>
            </a:pPr>
            <a:r>
              <a:rPr b="1" i="0" lang="es-419" sz="1100" u="none" cap="none" strike="noStrike">
                <a:solidFill>
                  <a:schemeClr val="dk1"/>
                </a:solidFill>
                <a:latin typeface="Inter"/>
                <a:ea typeface="Inter"/>
                <a:cs typeface="Inter"/>
                <a:sym typeface="Inter"/>
              </a:rPr>
              <a:t>Procesar información:</a:t>
            </a:r>
            <a:endParaRPr b="1" i="0" sz="1100" u="none" cap="none" strike="noStrike">
              <a:solidFill>
                <a:schemeClr val="dk1"/>
              </a:solidFill>
              <a:latin typeface="Inter"/>
              <a:ea typeface="Inter"/>
              <a:cs typeface="Inter"/>
              <a:sym typeface="Inter"/>
            </a:endParaRPr>
          </a:p>
          <a:p>
            <a:pPr indent="-298450" lvl="0"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Crear 3-5 funciones Lambda simples:</a:t>
            </a:r>
            <a:endParaRPr b="0" i="0" sz="1100" u="none" cap="none" strike="noStrike">
              <a:solidFill>
                <a:schemeClr val="dk1"/>
              </a:solidFill>
              <a:latin typeface="Inter"/>
              <a:ea typeface="Inter"/>
              <a:cs typeface="Inter"/>
              <a:sym typeface="Inter"/>
            </a:endParaRPr>
          </a:p>
          <a:p>
            <a:pPr indent="-298450" lvl="1" marL="18288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Verificar si una entrega se completó</a:t>
            </a:r>
            <a:endParaRPr b="0" i="0" sz="1100" u="none" cap="none" strike="noStrike">
              <a:solidFill>
                <a:schemeClr val="dk1"/>
              </a:solidFill>
              <a:latin typeface="Inter"/>
              <a:ea typeface="Inter"/>
              <a:cs typeface="Inter"/>
              <a:sym typeface="Inter"/>
            </a:endParaRPr>
          </a:p>
          <a:p>
            <a:pPr indent="-298450" lvl="1" marL="18288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Calcular tiempo estimado de llegada</a:t>
            </a:r>
            <a:endParaRPr b="0" i="0" sz="1100" u="none" cap="none" strike="noStrike">
              <a:solidFill>
                <a:schemeClr val="dk1"/>
              </a:solidFill>
              <a:latin typeface="Inter"/>
              <a:ea typeface="Inter"/>
              <a:cs typeface="Inter"/>
              <a:sym typeface="Inter"/>
            </a:endParaRPr>
          </a:p>
          <a:p>
            <a:pPr indent="-298450" lvl="1" marL="18288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Enviar alerta si camión se desvía de ruta</a:t>
            </a:r>
            <a:endParaRPr b="0" i="0" sz="1100" u="none" cap="none" strike="noStrike">
              <a:solidFill>
                <a:schemeClr val="dk1"/>
              </a:solidFill>
              <a:latin typeface="Inter"/>
              <a:ea typeface="Inter"/>
              <a:cs typeface="Inter"/>
              <a:sym typeface="Inter"/>
            </a:endParaRPr>
          </a:p>
          <a:p>
            <a:pPr indent="-298450" lvl="0"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Configurar procesamiento automático básico</a:t>
            </a:r>
            <a:endParaRPr b="0" i="0" sz="1100" u="none" cap="none" strike="noStrike">
              <a:solidFill>
                <a:schemeClr val="dk1"/>
              </a:solidFill>
              <a:latin typeface="Inter"/>
              <a:ea typeface="Inter"/>
              <a:cs typeface="Inter"/>
              <a:sym typeface="Inter"/>
            </a:endParaRPr>
          </a:p>
          <a:p>
            <a:pPr indent="-298450" lvl="1" marL="1371600" marR="0" rtl="0" algn="l">
              <a:lnSpc>
                <a:spcPct val="100000"/>
              </a:lnSpc>
              <a:spcBef>
                <a:spcPts val="0"/>
              </a:spcBef>
              <a:spcAft>
                <a:spcPts val="0"/>
              </a:spcAft>
              <a:buClr>
                <a:schemeClr val="dk1"/>
              </a:buClr>
              <a:buSzPts val="1100"/>
              <a:buFont typeface="Inter"/>
              <a:buAutoNum type="alphaLcPeriod"/>
            </a:pPr>
            <a:r>
              <a:rPr b="1" i="0" lang="es-419" sz="1100" u="none" cap="none" strike="noStrike">
                <a:solidFill>
                  <a:schemeClr val="dk1"/>
                </a:solidFill>
                <a:latin typeface="Inter"/>
                <a:ea typeface="Inter"/>
                <a:cs typeface="Inter"/>
                <a:sym typeface="Inter"/>
              </a:rPr>
              <a:t>Bases de datos en la nube:</a:t>
            </a:r>
            <a:endParaRPr b="1" i="0" sz="1100" u="none" cap="none" strike="noStrike">
              <a:solidFill>
                <a:schemeClr val="dk1"/>
              </a:solidFill>
              <a:latin typeface="Inter"/>
              <a:ea typeface="Inter"/>
              <a:cs typeface="Inter"/>
              <a:sym typeface="Inter"/>
            </a:endParaRPr>
          </a:p>
          <a:p>
            <a:pPr indent="-298450" lvl="0"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Migrar PostgreSQL local a AWS RDS (base de datos administrada)</a:t>
            </a:r>
            <a:endParaRPr b="0" i="0" sz="1100" u="none" cap="none" strike="noStrike">
              <a:solidFill>
                <a:schemeClr val="dk1"/>
              </a:solidFill>
              <a:latin typeface="Inter"/>
              <a:ea typeface="Inter"/>
              <a:cs typeface="Inter"/>
              <a:sym typeface="Inter"/>
            </a:endParaRPr>
          </a:p>
          <a:p>
            <a:pPr indent="-298450" lvl="0"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Usar DynamoDB para guardar estado actual de entregas</a:t>
            </a:r>
            <a:endParaRPr b="0" i="0" sz="1100" u="none" cap="none" strike="noStrike">
              <a:solidFill>
                <a:schemeClr val="dk1"/>
              </a:solidFill>
              <a:latin typeface="Inter"/>
              <a:ea typeface="Inter"/>
              <a:cs typeface="Inter"/>
              <a:sym typeface="Inter"/>
            </a:endParaRPr>
          </a:p>
          <a:p>
            <a:pPr indent="-298450" lvl="0"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Configurar backups automáticos</a:t>
            </a:r>
            <a:endParaRPr b="0" i="0" sz="1100" u="none" cap="none" strike="noStrike">
              <a:solidFill>
                <a:schemeClr val="dk1"/>
              </a:solidFill>
              <a:latin typeface="Inter"/>
              <a:ea typeface="Inter"/>
              <a:cs typeface="Inter"/>
              <a:sym typeface="Inter"/>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4"/>
          <p:cNvSpPr txBox="1"/>
          <p:nvPr/>
        </p:nvSpPr>
        <p:spPr>
          <a:xfrm>
            <a:off x="349800" y="312300"/>
            <a:ext cx="5797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Proyecto Integrador</a:t>
            </a:r>
            <a:endParaRPr b="0" i="0" sz="2400" u="none" cap="none" strike="noStrike">
              <a:solidFill>
                <a:srgbClr val="000000"/>
              </a:solidFill>
              <a:latin typeface="Anybody Black"/>
              <a:ea typeface="Anybody Black"/>
              <a:cs typeface="Anybody Black"/>
              <a:sym typeface="Anybody Black"/>
            </a:endParaRPr>
          </a:p>
        </p:txBody>
      </p:sp>
      <p:sp>
        <p:nvSpPr>
          <p:cNvPr id="332" name="Google Shape;332;p24"/>
          <p:cNvSpPr txBox="1"/>
          <p:nvPr/>
        </p:nvSpPr>
        <p:spPr>
          <a:xfrm>
            <a:off x="349800" y="866400"/>
            <a:ext cx="7293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500" u="none" cap="none" strike="noStrike">
                <a:solidFill>
                  <a:schemeClr val="dk1"/>
                </a:solidFill>
                <a:highlight>
                  <a:srgbClr val="FFFF01"/>
                </a:highlight>
                <a:latin typeface="Inter"/>
                <a:ea typeface="Inter"/>
                <a:cs typeface="Inter"/>
                <a:sym typeface="Inter"/>
              </a:rPr>
              <a:t>Detalle de Avance#4: </a:t>
            </a:r>
            <a:endParaRPr b="1" i="0" sz="1500" u="none" cap="none" strike="noStrike">
              <a:solidFill>
                <a:schemeClr val="dk1"/>
              </a:solidFill>
              <a:latin typeface="Inter"/>
              <a:ea typeface="Inter"/>
              <a:cs typeface="Inter"/>
              <a:sym typeface="Inter"/>
            </a:endParaRPr>
          </a:p>
        </p:txBody>
      </p:sp>
      <p:sp>
        <p:nvSpPr>
          <p:cNvPr id="333" name="Google Shape;333;p24"/>
          <p:cNvSpPr txBox="1"/>
          <p:nvPr/>
        </p:nvSpPr>
        <p:spPr>
          <a:xfrm>
            <a:off x="456000" y="1202475"/>
            <a:ext cx="8232000" cy="4063200"/>
          </a:xfrm>
          <a:prstGeom prst="rect">
            <a:avLst/>
          </a:prstGeom>
          <a:noFill/>
          <a:ln>
            <a:noFill/>
          </a:ln>
        </p:spPr>
        <p:txBody>
          <a:bodyPr anchorCtr="0" anchor="t" bIns="91425" lIns="91425" spcFirstLastPara="1" rIns="91425" wrap="square" tIns="91425">
            <a:noAutofit/>
          </a:bodyPr>
          <a:lstStyle/>
          <a:p>
            <a:pPr indent="0" lvl="0" marL="0" marR="114300" rtl="0" algn="l">
              <a:lnSpc>
                <a:spcPct val="100000"/>
              </a:lnSpc>
              <a:spcBef>
                <a:spcPts val="0"/>
              </a:spcBef>
              <a:spcAft>
                <a:spcPts val="0"/>
              </a:spcAft>
              <a:buClr>
                <a:srgbClr val="000000"/>
              </a:buClr>
              <a:buSzPts val="1100"/>
              <a:buFont typeface="Arial"/>
              <a:buNone/>
            </a:pPr>
            <a:r>
              <a:rPr b="1" i="0" lang="es-419" sz="1100" u="none" cap="none" strike="noStrike">
                <a:solidFill>
                  <a:schemeClr val="dk1"/>
                </a:solidFill>
                <a:latin typeface="Inter"/>
                <a:ea typeface="Inter"/>
                <a:cs typeface="Inter"/>
                <a:sym typeface="Inter"/>
              </a:rPr>
              <a:t>2. Crear pipeline simple para datos en tiempo real:</a:t>
            </a:r>
            <a:endParaRPr b="1" i="0" sz="1100" u="none" cap="none" strike="noStrike">
              <a:solidFill>
                <a:schemeClr val="dk1"/>
              </a:solidFill>
              <a:latin typeface="Inter"/>
              <a:ea typeface="Inter"/>
              <a:cs typeface="Inter"/>
              <a:sym typeface="Inter"/>
            </a:endParaRPr>
          </a:p>
          <a:p>
            <a:pPr indent="-298450" lvl="0" marL="1371600" marR="0" rtl="0" algn="l">
              <a:lnSpc>
                <a:spcPct val="100000"/>
              </a:lnSpc>
              <a:spcBef>
                <a:spcPts val="120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Flujo básico: App móvil → API Gateway → Lambda → Base de datos</a:t>
            </a:r>
            <a:endParaRPr b="0" i="0" sz="1100" u="none" cap="none" strike="noStrike">
              <a:solidFill>
                <a:schemeClr val="dk1"/>
              </a:solidFill>
              <a:latin typeface="Inter"/>
              <a:ea typeface="Inter"/>
              <a:cs typeface="Inter"/>
              <a:sym typeface="Inter"/>
            </a:endParaRPr>
          </a:p>
          <a:p>
            <a:pPr indent="-298450" lvl="0"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Guardar eventos importantes (entrega completada, retraso, etc.)</a:t>
            </a:r>
            <a:endParaRPr b="0" i="0" sz="1100" u="none" cap="none" strike="noStrike">
              <a:solidFill>
                <a:schemeClr val="dk1"/>
              </a:solidFill>
              <a:latin typeface="Inter"/>
              <a:ea typeface="Inter"/>
              <a:cs typeface="Inter"/>
              <a:sym typeface="Inter"/>
            </a:endParaRPr>
          </a:p>
          <a:p>
            <a:pPr indent="-298450" lvl="0"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Implementar al menos una funcionalidad en tiempo real</a:t>
            </a:r>
            <a:endParaRPr b="0" i="0" sz="1100" u="none" cap="none" strike="noStrike">
              <a:solidFill>
                <a:schemeClr val="dk1"/>
              </a:solidFill>
              <a:latin typeface="Inter"/>
              <a:ea typeface="Inter"/>
              <a:cs typeface="Inter"/>
              <a:sym typeface="Inter"/>
            </a:endParaRPr>
          </a:p>
          <a:p>
            <a:pPr indent="-298450" lvl="0"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Documentar con diagrama claro</a:t>
            </a:r>
            <a:endParaRPr b="0" i="0" sz="1100" u="none" cap="none" strike="noStrike">
              <a:solidFill>
                <a:schemeClr val="dk1"/>
              </a:solidFill>
              <a:latin typeface="Inter"/>
              <a:ea typeface="Inter"/>
              <a:cs typeface="Inter"/>
              <a:sym typeface="Inter"/>
            </a:endParaRPr>
          </a:p>
          <a:p>
            <a:pPr indent="0" lvl="0" marL="0" marR="0" rtl="0" algn="l">
              <a:lnSpc>
                <a:spcPct val="100000"/>
              </a:lnSpc>
              <a:spcBef>
                <a:spcPts val="1200"/>
              </a:spcBef>
              <a:spcAft>
                <a:spcPts val="0"/>
              </a:spcAft>
              <a:buClr>
                <a:srgbClr val="000000"/>
              </a:buClr>
              <a:buSzPts val="1100"/>
              <a:buFont typeface="Arial"/>
              <a:buNone/>
            </a:pPr>
            <a:r>
              <a:rPr b="1" i="0" lang="es-419" sz="1100" u="none" cap="none" strike="noStrike">
                <a:solidFill>
                  <a:schemeClr val="dk1"/>
                </a:solidFill>
                <a:latin typeface="Inter"/>
                <a:ea typeface="Inter"/>
                <a:cs typeface="Inter"/>
                <a:sym typeface="Inter"/>
              </a:rPr>
              <a:t>3. Configurar monitoreo básico:</a:t>
            </a:r>
            <a:endParaRPr b="1" i="0" sz="1100" u="none" cap="none" strike="noStrike">
              <a:solidFill>
                <a:schemeClr val="dk1"/>
              </a:solidFill>
              <a:latin typeface="Inter"/>
              <a:ea typeface="Inter"/>
              <a:cs typeface="Inter"/>
              <a:sym typeface="Inter"/>
            </a:endParaRPr>
          </a:p>
          <a:p>
            <a:pPr indent="-298450" lvl="0" marL="1371600" marR="0" rtl="0" algn="l">
              <a:lnSpc>
                <a:spcPct val="100000"/>
              </a:lnSpc>
              <a:spcBef>
                <a:spcPts val="120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Dashboard en CloudWatch con 5 métricas clave:</a:t>
            </a:r>
            <a:endParaRPr b="0" i="0" sz="1100" u="none" cap="none" strike="noStrike">
              <a:solidFill>
                <a:schemeClr val="dk1"/>
              </a:solidFill>
              <a:latin typeface="Inter"/>
              <a:ea typeface="Inter"/>
              <a:cs typeface="Inter"/>
              <a:sym typeface="Inter"/>
            </a:endParaRPr>
          </a:p>
          <a:p>
            <a:pPr indent="-298450" lvl="1" marL="18288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Entregas completadas hoy</a:t>
            </a:r>
            <a:endParaRPr b="0" i="0" sz="1100" u="none" cap="none" strike="noStrike">
              <a:solidFill>
                <a:schemeClr val="dk1"/>
              </a:solidFill>
              <a:latin typeface="Inter"/>
              <a:ea typeface="Inter"/>
              <a:cs typeface="Inter"/>
              <a:sym typeface="Inter"/>
            </a:endParaRPr>
          </a:p>
          <a:p>
            <a:pPr indent="-298450" lvl="1" marL="18288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Vehículos activos</a:t>
            </a:r>
            <a:endParaRPr b="0" i="0" sz="1100" u="none" cap="none" strike="noStrike">
              <a:solidFill>
                <a:schemeClr val="dk1"/>
              </a:solidFill>
              <a:latin typeface="Inter"/>
              <a:ea typeface="Inter"/>
              <a:cs typeface="Inter"/>
              <a:sym typeface="Inter"/>
            </a:endParaRPr>
          </a:p>
          <a:p>
            <a:pPr indent="-298450" lvl="1" marL="18288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Tiempo promedio de entrega</a:t>
            </a:r>
            <a:endParaRPr b="0" i="0" sz="1100" u="none" cap="none" strike="noStrike">
              <a:solidFill>
                <a:schemeClr val="dk1"/>
              </a:solidFill>
              <a:latin typeface="Inter"/>
              <a:ea typeface="Inter"/>
              <a:cs typeface="Inter"/>
              <a:sym typeface="Inter"/>
            </a:endParaRPr>
          </a:p>
          <a:p>
            <a:pPr indent="-298450" lvl="1" marL="18288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Alertas del día</a:t>
            </a:r>
            <a:endParaRPr b="0" i="0" sz="1100" u="none" cap="none" strike="noStrike">
              <a:solidFill>
                <a:schemeClr val="dk1"/>
              </a:solidFill>
              <a:latin typeface="Inter"/>
              <a:ea typeface="Inter"/>
              <a:cs typeface="Inter"/>
              <a:sym typeface="Inter"/>
            </a:endParaRPr>
          </a:p>
          <a:p>
            <a:pPr indent="-298450" lvl="1" marL="18288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Estado del sistema</a:t>
            </a:r>
            <a:endParaRPr b="0" i="0" sz="1100" u="none" cap="none" strike="noStrike">
              <a:solidFill>
                <a:schemeClr val="dk1"/>
              </a:solidFill>
              <a:latin typeface="Inter"/>
              <a:ea typeface="Inter"/>
              <a:cs typeface="Inter"/>
              <a:sym typeface="Inter"/>
            </a:endParaRPr>
          </a:p>
          <a:p>
            <a:pPr indent="-298450" lvl="0"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Configurar 2-3 alertas automáticas por email</a:t>
            </a:r>
            <a:endParaRPr b="0" i="0" sz="1100" u="none" cap="none" strike="noStrike">
              <a:solidFill>
                <a:schemeClr val="dk1"/>
              </a:solidFill>
              <a:latin typeface="Inter"/>
              <a:ea typeface="Inter"/>
              <a:cs typeface="Inter"/>
              <a:sym typeface="Inter"/>
            </a:endParaRPr>
          </a:p>
          <a:p>
            <a:pPr indent="0" lvl="0" marL="0" marR="114300" rtl="0" algn="l">
              <a:lnSpc>
                <a:spcPct val="100000"/>
              </a:lnSpc>
              <a:spcBef>
                <a:spcPts val="12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4. </a:t>
            </a:r>
            <a:r>
              <a:rPr b="1" i="0" lang="es-419" sz="1100" u="none" cap="none" strike="noStrike">
                <a:solidFill>
                  <a:schemeClr val="dk1"/>
                </a:solidFill>
                <a:latin typeface="Inter"/>
                <a:ea typeface="Inter"/>
                <a:cs typeface="Inter"/>
                <a:sym typeface="Inter"/>
              </a:rPr>
              <a:t>Aplicar buenas prácticas básicas:</a:t>
            </a:r>
            <a:endParaRPr b="1" i="0" sz="1100" u="none" cap="none" strike="noStrike">
              <a:solidFill>
                <a:schemeClr val="dk1"/>
              </a:solidFill>
              <a:latin typeface="Inter"/>
              <a:ea typeface="Inter"/>
              <a:cs typeface="Inter"/>
              <a:sym typeface="Inter"/>
            </a:endParaRPr>
          </a:p>
          <a:p>
            <a:pPr indent="-298450" lvl="0" marL="1371600" marR="0" rtl="0" algn="l">
              <a:lnSpc>
                <a:spcPct val="100000"/>
              </a:lnSpc>
              <a:spcBef>
                <a:spcPts val="120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Crear usuarios con permisos limitados (no usar root)</a:t>
            </a:r>
            <a:endParaRPr b="0" i="0" sz="1100" u="none" cap="none" strike="noStrike">
              <a:solidFill>
                <a:schemeClr val="dk1"/>
              </a:solidFill>
              <a:latin typeface="Inter"/>
              <a:ea typeface="Inter"/>
              <a:cs typeface="Inter"/>
              <a:sym typeface="Inter"/>
            </a:endParaRPr>
          </a:p>
          <a:p>
            <a:pPr indent="-298450" lvl="0"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Activar encriptación en bases de datos</a:t>
            </a:r>
            <a:endParaRPr b="0" i="0" sz="1100" u="none" cap="none" strike="noStrike">
              <a:solidFill>
                <a:schemeClr val="dk1"/>
              </a:solidFill>
              <a:latin typeface="Inter"/>
              <a:ea typeface="Inter"/>
              <a:cs typeface="Inter"/>
              <a:sym typeface="Inter"/>
            </a:endParaRPr>
          </a:p>
          <a:p>
            <a:pPr indent="-298450" lvl="0"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Calcular costos teóricos de la arquitectura (debe ser menor a $50/mes)</a:t>
            </a:r>
            <a:endParaRPr b="0" i="0" sz="1100" u="none" cap="none" strike="noStrike">
              <a:solidFill>
                <a:schemeClr val="dk1"/>
              </a:solidFill>
              <a:latin typeface="Inter"/>
              <a:ea typeface="Inter"/>
              <a:cs typeface="Inter"/>
              <a:sym typeface="Inter"/>
            </a:endParaRPr>
          </a:p>
          <a:p>
            <a:pPr indent="-298450" lvl="0" marL="1371600" marR="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Documentar todas las decisiones de arquitectura</a:t>
            </a:r>
            <a:endParaRPr b="0" i="0" sz="1100" u="none" cap="none" strike="noStrike">
              <a:solidFill>
                <a:schemeClr val="dk1"/>
              </a:solidFill>
              <a:latin typeface="Inter"/>
              <a:ea typeface="Inter"/>
              <a:cs typeface="Inter"/>
              <a:sym typeface="Inter"/>
            </a:endParaRPr>
          </a:p>
          <a:p>
            <a:pPr indent="0" lvl="0" marL="0" marR="0" rtl="0" algn="l">
              <a:lnSpc>
                <a:spcPct val="100000"/>
              </a:lnSpc>
              <a:spcBef>
                <a:spcPts val="120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5"/>
          <p:cNvSpPr txBox="1"/>
          <p:nvPr/>
        </p:nvSpPr>
        <p:spPr>
          <a:xfrm>
            <a:off x="349800" y="312300"/>
            <a:ext cx="5797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Proyecto Integrador</a:t>
            </a:r>
            <a:endParaRPr b="0" i="0" sz="2400" u="none" cap="none" strike="noStrike">
              <a:solidFill>
                <a:srgbClr val="000000"/>
              </a:solidFill>
              <a:latin typeface="Anybody Black"/>
              <a:ea typeface="Anybody Black"/>
              <a:cs typeface="Anybody Black"/>
              <a:sym typeface="Anybody Black"/>
            </a:endParaRPr>
          </a:p>
        </p:txBody>
      </p:sp>
      <p:sp>
        <p:nvSpPr>
          <p:cNvPr id="339" name="Google Shape;339;p25"/>
          <p:cNvSpPr txBox="1"/>
          <p:nvPr/>
        </p:nvSpPr>
        <p:spPr>
          <a:xfrm>
            <a:off x="349800" y="866400"/>
            <a:ext cx="7293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500" u="none" cap="none" strike="noStrike">
                <a:solidFill>
                  <a:schemeClr val="dk1"/>
                </a:solidFill>
                <a:highlight>
                  <a:srgbClr val="FFFF01"/>
                </a:highlight>
                <a:latin typeface="Inter"/>
                <a:ea typeface="Inter"/>
                <a:cs typeface="Inter"/>
                <a:sym typeface="Inter"/>
              </a:rPr>
              <a:t>Detalle de Avance#4: </a:t>
            </a:r>
            <a:endParaRPr b="1" i="0" sz="1500" u="none" cap="none" strike="noStrike">
              <a:solidFill>
                <a:schemeClr val="dk1"/>
              </a:solidFill>
              <a:latin typeface="Inter"/>
              <a:ea typeface="Inter"/>
              <a:cs typeface="Inter"/>
              <a:sym typeface="Inter"/>
            </a:endParaRPr>
          </a:p>
        </p:txBody>
      </p:sp>
      <p:sp>
        <p:nvSpPr>
          <p:cNvPr id="340" name="Google Shape;340;p25"/>
          <p:cNvSpPr txBox="1"/>
          <p:nvPr/>
        </p:nvSpPr>
        <p:spPr>
          <a:xfrm>
            <a:off x="456000" y="1202475"/>
            <a:ext cx="4349400" cy="4063200"/>
          </a:xfrm>
          <a:prstGeom prst="rect">
            <a:avLst/>
          </a:prstGeom>
          <a:noFill/>
          <a:ln>
            <a:noFill/>
          </a:ln>
        </p:spPr>
        <p:txBody>
          <a:bodyPr anchorCtr="0" anchor="t" bIns="91425" lIns="91425" spcFirstLastPara="1" rIns="91425" wrap="square" tIns="91425">
            <a:noAutofit/>
          </a:bodyPr>
          <a:lstStyle/>
          <a:p>
            <a:pPr indent="-298450" lvl="0" marL="457200" marR="114300" rtl="0" algn="l">
              <a:lnSpc>
                <a:spcPct val="100000"/>
              </a:lnSpc>
              <a:spcBef>
                <a:spcPts val="0"/>
              </a:spcBef>
              <a:spcAft>
                <a:spcPts val="0"/>
              </a:spcAft>
              <a:buClr>
                <a:srgbClr val="9747FF"/>
              </a:buClr>
              <a:buSzPts val="1100"/>
              <a:buFont typeface="Inter"/>
              <a:buChar char="➞"/>
            </a:pPr>
            <a:r>
              <a:rPr b="1" i="0" lang="es-419" sz="1100" u="none" cap="none" strike="noStrike">
                <a:solidFill>
                  <a:schemeClr val="dk1"/>
                </a:solidFill>
                <a:latin typeface="Inter"/>
                <a:ea typeface="Inter"/>
                <a:cs typeface="Inter"/>
                <a:sym typeface="Inter"/>
              </a:rPr>
              <a:t>Conocimientos necesarios: </a:t>
            </a:r>
            <a:endParaRPr b="1"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100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Conceptos básicos de cloud computing</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AWS servicios fundamentales: S3, Lambda, RDS, DynamoDB, API Gateway</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Arquitecturas serverless básicas</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Cómo crear diagramas de arquitectura</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Cálculo de costos de servicios cloud</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Monitoreo básico con CloudWatch</a:t>
            </a:r>
            <a:endParaRPr b="1"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Seguridad básica: usuarios IAM y encriptación</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100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APIs REST y endpoints</a:t>
            </a:r>
            <a:endParaRPr b="0" i="0" sz="1100" u="none" cap="none" strike="noStrike">
              <a:solidFill>
                <a:schemeClr val="dk1"/>
              </a:solidFill>
              <a:latin typeface="Inter"/>
              <a:ea typeface="Inter"/>
              <a:cs typeface="Inter"/>
              <a:sym typeface="Inter"/>
            </a:endParaRPr>
          </a:p>
          <a:p>
            <a:pPr indent="-298450" lvl="0" marL="457200" marR="114300" rtl="0" algn="l">
              <a:lnSpc>
                <a:spcPct val="100000"/>
              </a:lnSpc>
              <a:spcBef>
                <a:spcPts val="1000"/>
              </a:spcBef>
              <a:spcAft>
                <a:spcPts val="0"/>
              </a:spcAft>
              <a:buClr>
                <a:srgbClr val="9747FF"/>
              </a:buClr>
              <a:buSzPts val="1100"/>
              <a:buFont typeface="Inter"/>
              <a:buChar char="➞"/>
            </a:pPr>
            <a:r>
              <a:rPr b="1" i="0" lang="es-419" sz="1100" u="none" cap="none" strike="noStrike">
                <a:solidFill>
                  <a:schemeClr val="dk1"/>
                </a:solidFill>
                <a:latin typeface="Inter"/>
                <a:ea typeface="Inter"/>
                <a:cs typeface="Inter"/>
                <a:sym typeface="Inter"/>
              </a:rPr>
              <a:t>Tech Stack necesario: </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100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AWS Free Tier Account o AWS Academy (si está disponible)</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Python con boto3 (SDK de AWS)</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Postman (para probar APIs)</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draw.io o Lucidchart (para diagramas)</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Calculadora de costos AWS</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Jupyter Notebooks</a:t>
            </a:r>
            <a:endParaRPr b="0" i="0" sz="1100" u="none" cap="none" strike="noStrike">
              <a:solidFill>
                <a:schemeClr val="dk1"/>
              </a:solidFill>
              <a:latin typeface="Inter"/>
              <a:ea typeface="Inter"/>
              <a:cs typeface="Inter"/>
              <a:sym typeface="Inter"/>
            </a:endParaRPr>
          </a:p>
          <a:p>
            <a:pPr indent="-298450" lvl="1" marL="914400" marR="114300" rtl="0" algn="l">
              <a:lnSpc>
                <a:spcPct val="10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DBeaver (para verificar RDS)</a:t>
            </a:r>
            <a:endParaRPr b="0" i="0" sz="1100" u="none" cap="none" strike="noStrike">
              <a:solidFill>
                <a:schemeClr val="dk1"/>
              </a:solidFill>
              <a:latin typeface="Inter"/>
              <a:ea typeface="Inter"/>
              <a:cs typeface="Inter"/>
              <a:sym typeface="Inter"/>
            </a:endParaRPr>
          </a:p>
          <a:p>
            <a:pPr indent="0" lvl="0" marL="0" marR="114300" rtl="0" algn="l">
              <a:lnSpc>
                <a:spcPct val="100000"/>
              </a:lnSpc>
              <a:spcBef>
                <a:spcPts val="1000"/>
              </a:spcBef>
              <a:spcAft>
                <a:spcPts val="0"/>
              </a:spcAft>
              <a:buClr>
                <a:schemeClr val="dk1"/>
              </a:buClr>
              <a:buSzPts val="1100"/>
              <a:buFont typeface="Arial"/>
              <a:buNone/>
            </a:pPr>
            <a:r>
              <a:t/>
            </a:r>
            <a:endParaRPr b="0" i="0" sz="1100" u="none" cap="none" strike="noStrike">
              <a:solidFill>
                <a:schemeClr val="dk1"/>
              </a:solidFill>
              <a:latin typeface="Inter"/>
              <a:ea typeface="Inter"/>
              <a:cs typeface="Inter"/>
              <a:sym typeface="Inter"/>
            </a:endParaRPr>
          </a:p>
          <a:p>
            <a:pPr indent="0" lvl="0" marL="1371600" marR="0" rtl="0" algn="l">
              <a:lnSpc>
                <a:spcPct val="100000"/>
              </a:lnSpc>
              <a:spcBef>
                <a:spcPts val="1200"/>
              </a:spcBef>
              <a:spcAft>
                <a:spcPts val="0"/>
              </a:spcAft>
              <a:buClr>
                <a:srgbClr val="000000"/>
              </a:buClr>
              <a:buSzPts val="1100"/>
              <a:buFont typeface="Arial"/>
              <a:buNone/>
            </a:pPr>
            <a:r>
              <a:t/>
            </a:r>
            <a:endParaRPr b="0" i="0" sz="1100" u="none" cap="none" strike="noStrike">
              <a:solidFill>
                <a:schemeClr val="dk1"/>
              </a:solidFill>
              <a:latin typeface="Inter"/>
              <a:ea typeface="Inter"/>
              <a:cs typeface="Inter"/>
              <a:sym typeface="Inter"/>
            </a:endParaRPr>
          </a:p>
          <a:p>
            <a:pPr indent="0" lvl="0" marL="0" marR="0" rtl="0" algn="l">
              <a:lnSpc>
                <a:spcPct val="100000"/>
              </a:lnSpc>
              <a:spcBef>
                <a:spcPts val="120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341" name="Google Shape;341;p25"/>
          <p:cNvSpPr txBox="1"/>
          <p:nvPr/>
        </p:nvSpPr>
        <p:spPr>
          <a:xfrm>
            <a:off x="5028425" y="1281900"/>
            <a:ext cx="3781200" cy="3370200"/>
          </a:xfrm>
          <a:prstGeom prst="rect">
            <a:avLst/>
          </a:prstGeom>
          <a:noFill/>
          <a:ln>
            <a:noFill/>
          </a:ln>
        </p:spPr>
        <p:txBody>
          <a:bodyPr anchorCtr="0" anchor="t" bIns="91425" lIns="91425" spcFirstLastPara="1" rIns="91425" wrap="square" tIns="91425">
            <a:noAutofit/>
          </a:bodyPr>
          <a:lstStyle/>
          <a:p>
            <a:pPr indent="-298450" lvl="0" marL="457200" marR="114300" rtl="0" algn="l">
              <a:lnSpc>
                <a:spcPct val="100000"/>
              </a:lnSpc>
              <a:spcBef>
                <a:spcPts val="0"/>
              </a:spcBef>
              <a:spcAft>
                <a:spcPts val="0"/>
              </a:spcAft>
              <a:buClr>
                <a:srgbClr val="9747FF"/>
              </a:buClr>
              <a:buSzPts val="1100"/>
              <a:buFont typeface="Arial"/>
              <a:buChar char="➞"/>
            </a:pPr>
            <a:r>
              <a:rPr b="1" i="0" lang="es-419" sz="1100" u="none" cap="none" strike="noStrike">
                <a:solidFill>
                  <a:schemeClr val="dk1"/>
                </a:solidFill>
                <a:latin typeface="Inter"/>
                <a:ea typeface="Inter"/>
                <a:cs typeface="Inter"/>
                <a:sym typeface="Inter"/>
              </a:rPr>
              <a:t>Notas extra del avance: </a:t>
            </a:r>
            <a:r>
              <a:rPr b="0" i="0" lang="es-419" sz="1100" u="none" cap="none" strike="noStrike">
                <a:solidFill>
                  <a:schemeClr val="dk1"/>
                </a:solidFill>
                <a:latin typeface="Inter"/>
                <a:ea typeface="Inter"/>
                <a:cs typeface="Inter"/>
                <a:sym typeface="Inter"/>
              </a:rPr>
              <a:t> Este es el módulo más desafiante. </a:t>
            </a:r>
            <a:r>
              <a:rPr b="1" i="0" lang="es-419" sz="1100" u="none" cap="none" strike="noStrike">
                <a:solidFill>
                  <a:schemeClr val="dk1"/>
                </a:solidFill>
                <a:latin typeface="Inter"/>
                <a:ea typeface="Inter"/>
                <a:cs typeface="Inter"/>
                <a:sym typeface="Inter"/>
              </a:rPr>
              <a:t>IMPORTANTE sobre AWS</a:t>
            </a:r>
            <a:r>
              <a:rPr b="0" i="0" lang="es-419" sz="1100" u="none" cap="none" strike="noStrike">
                <a:solidFill>
                  <a:schemeClr val="dk1"/>
                </a:solidFill>
                <a:latin typeface="Inter"/>
                <a:ea typeface="Inter"/>
                <a:cs typeface="Inter"/>
                <a:sym typeface="Inter"/>
              </a:rPr>
              <a:t>: Los estudiantes pueden usar AWS Free Tier (12 meses gratis) pero deben ser MUY cuidadosos. Recomendaciones: 1) Implementar la arquitectura, probarla 1-2 días máximo y tomar screenshots, 2) APAGAR todos los servicios después de probar, se les mostrará cómo hacerlo, 3) Configurar alertas de billing, 4) Si no se sienten seguros con AWS, pueden hacer todo de forma teórica con diagramas detallados y cálculos de costos. La evaluación valorará igual un buen diagrama documentado que una implementación real. AWS Academy es otra opción si está disponible.</a:t>
            </a:r>
            <a:endParaRPr b="0" i="0" sz="1100" u="none" cap="none" strike="noStrike">
              <a:solidFill>
                <a:schemeClr val="dk1"/>
              </a:solidFill>
              <a:latin typeface="Inter"/>
              <a:ea typeface="Inter"/>
              <a:cs typeface="Inter"/>
              <a:sym typeface="Inter"/>
            </a:endParaRPr>
          </a:p>
          <a:p>
            <a:pPr indent="0" lvl="0" marL="0" marR="0" rtl="0" algn="l">
              <a:lnSpc>
                <a:spcPct val="100000"/>
              </a:lnSpc>
              <a:spcBef>
                <a:spcPts val="10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3"/>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sp>
        <p:nvSpPr>
          <p:cNvPr id="147" name="Google Shape;147;p3"/>
          <p:cNvSpPr txBox="1"/>
          <p:nvPr/>
        </p:nvSpPr>
        <p:spPr>
          <a:xfrm>
            <a:off x="349800" y="547150"/>
            <a:ext cx="5797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Objetivos del PI</a:t>
            </a:r>
            <a:endParaRPr b="0" i="0" sz="2400" u="none" cap="none" strike="noStrike">
              <a:solidFill>
                <a:srgbClr val="000000"/>
              </a:solidFill>
              <a:latin typeface="Anybody Black"/>
              <a:ea typeface="Anybody Black"/>
              <a:cs typeface="Anybody Black"/>
              <a:sym typeface="Anybody Black"/>
            </a:endParaRPr>
          </a:p>
        </p:txBody>
      </p:sp>
      <p:pic>
        <p:nvPicPr>
          <p:cNvPr id="148" name="Google Shape;148;p3"/>
          <p:cNvPicPr preferRelativeResize="0"/>
          <p:nvPr/>
        </p:nvPicPr>
        <p:blipFill rotWithShape="1">
          <a:blip r:embed="rId4">
            <a:alphaModFix/>
          </a:blip>
          <a:srcRect b="0" l="0" r="0" t="0"/>
          <a:stretch/>
        </p:blipFill>
        <p:spPr>
          <a:xfrm>
            <a:off x="7106250" y="2158975"/>
            <a:ext cx="1749575" cy="1749575"/>
          </a:xfrm>
          <a:prstGeom prst="rect">
            <a:avLst/>
          </a:prstGeom>
          <a:noFill/>
          <a:ln>
            <a:noFill/>
          </a:ln>
        </p:spPr>
      </p:pic>
      <p:sp>
        <p:nvSpPr>
          <p:cNvPr id="149" name="Google Shape;149;p3"/>
          <p:cNvSpPr txBox="1"/>
          <p:nvPr/>
        </p:nvSpPr>
        <p:spPr>
          <a:xfrm>
            <a:off x="349800" y="1175025"/>
            <a:ext cx="6598800" cy="2745000"/>
          </a:xfrm>
          <a:prstGeom prst="rect">
            <a:avLst/>
          </a:prstGeom>
          <a:noFill/>
          <a:ln>
            <a:noFill/>
          </a:ln>
        </p:spPr>
        <p:txBody>
          <a:bodyPr anchorCtr="0" anchor="t" bIns="91425" lIns="91425" spcFirstLastPara="1" rIns="91425" wrap="square" tIns="91425">
            <a:spAutoFit/>
          </a:bodyPr>
          <a:lstStyle/>
          <a:p>
            <a:pPr indent="-304800" lvl="0" marL="457200" marR="114300" rtl="0" algn="l">
              <a:lnSpc>
                <a:spcPct val="100000"/>
              </a:lnSpc>
              <a:spcBef>
                <a:spcPts val="0"/>
              </a:spcBef>
              <a:spcAft>
                <a:spcPts val="0"/>
              </a:spcAft>
              <a:buClr>
                <a:srgbClr val="9900FF"/>
              </a:buClr>
              <a:buSzPts val="1200"/>
              <a:buFont typeface="Inter"/>
              <a:buChar char="→"/>
            </a:pPr>
            <a:r>
              <a:rPr b="0" i="0" lang="es-419" sz="1200" u="none" cap="none" strike="noStrike">
                <a:solidFill>
                  <a:schemeClr val="dk1"/>
                </a:solidFill>
                <a:latin typeface="Inter"/>
                <a:ea typeface="Inter"/>
                <a:cs typeface="Inter"/>
                <a:sym typeface="Inter"/>
              </a:rPr>
              <a:t>Dominar SQL avanzado con CTEs, Window Functions y optimización de queries </a:t>
            </a:r>
            <a:endParaRPr b="0" i="0" sz="1200" u="none" cap="none" strike="noStrike">
              <a:solidFill>
                <a:schemeClr val="dk1"/>
              </a:solidFill>
              <a:latin typeface="Inter"/>
              <a:ea typeface="Inter"/>
              <a:cs typeface="Inter"/>
              <a:sym typeface="Inter"/>
            </a:endParaRPr>
          </a:p>
          <a:p>
            <a:pPr indent="-304800" lvl="0" marL="457200" marR="114300" rtl="0" algn="l">
              <a:lnSpc>
                <a:spcPct val="100000"/>
              </a:lnSpc>
              <a:spcBef>
                <a:spcPts val="1000"/>
              </a:spcBef>
              <a:spcAft>
                <a:spcPts val="0"/>
              </a:spcAft>
              <a:buClr>
                <a:srgbClr val="9900FF"/>
              </a:buClr>
              <a:buSzPts val="1200"/>
              <a:buFont typeface="Inter"/>
              <a:buChar char="→"/>
            </a:pPr>
            <a:r>
              <a:rPr b="0" i="0" lang="es-419" sz="1200" u="none" cap="none" strike="noStrike">
                <a:solidFill>
                  <a:schemeClr val="dk1"/>
                </a:solidFill>
                <a:latin typeface="Inter"/>
                <a:ea typeface="Inter"/>
                <a:cs typeface="Inter"/>
                <a:sym typeface="Inter"/>
              </a:rPr>
              <a:t>Generar datos sintéticos masivos manteniendo integridad y realismo </a:t>
            </a:r>
            <a:endParaRPr b="0" i="0" sz="1200" u="none" cap="none" strike="noStrike">
              <a:solidFill>
                <a:schemeClr val="dk1"/>
              </a:solidFill>
              <a:latin typeface="Inter"/>
              <a:ea typeface="Inter"/>
              <a:cs typeface="Inter"/>
              <a:sym typeface="Inter"/>
            </a:endParaRPr>
          </a:p>
          <a:p>
            <a:pPr indent="-304800" lvl="0" marL="457200" marR="114300" rtl="0" algn="l">
              <a:lnSpc>
                <a:spcPct val="100000"/>
              </a:lnSpc>
              <a:spcBef>
                <a:spcPts val="1000"/>
              </a:spcBef>
              <a:spcAft>
                <a:spcPts val="0"/>
              </a:spcAft>
              <a:buClr>
                <a:srgbClr val="9900FF"/>
              </a:buClr>
              <a:buSzPts val="1200"/>
              <a:buFont typeface="Inter"/>
              <a:buChar char="→"/>
            </a:pPr>
            <a:r>
              <a:rPr b="0" i="0" lang="es-419" sz="1200" u="none" cap="none" strike="noStrike">
                <a:solidFill>
                  <a:schemeClr val="dk1"/>
                </a:solidFill>
                <a:latin typeface="Inter"/>
                <a:ea typeface="Inter"/>
                <a:cs typeface="Inter"/>
                <a:sym typeface="Inter"/>
              </a:rPr>
              <a:t>Transformar un modelo transaccional en un Data Warehouse dimensional </a:t>
            </a:r>
            <a:endParaRPr b="0" i="0" sz="1200" u="none" cap="none" strike="noStrike">
              <a:solidFill>
                <a:schemeClr val="dk1"/>
              </a:solidFill>
              <a:latin typeface="Inter"/>
              <a:ea typeface="Inter"/>
              <a:cs typeface="Inter"/>
              <a:sym typeface="Inter"/>
            </a:endParaRPr>
          </a:p>
          <a:p>
            <a:pPr indent="-304800" lvl="0" marL="457200" marR="114300" rtl="0" algn="l">
              <a:lnSpc>
                <a:spcPct val="100000"/>
              </a:lnSpc>
              <a:spcBef>
                <a:spcPts val="1000"/>
              </a:spcBef>
              <a:spcAft>
                <a:spcPts val="0"/>
              </a:spcAft>
              <a:buClr>
                <a:srgbClr val="9900FF"/>
              </a:buClr>
              <a:buSzPts val="1200"/>
              <a:buFont typeface="Inter"/>
              <a:buChar char="→"/>
            </a:pPr>
            <a:r>
              <a:rPr b="0" i="0" lang="es-419" sz="1200" u="none" cap="none" strike="noStrike">
                <a:solidFill>
                  <a:schemeClr val="dk1"/>
                </a:solidFill>
                <a:latin typeface="Inter"/>
                <a:ea typeface="Inter"/>
                <a:cs typeface="Inter"/>
                <a:sym typeface="Inter"/>
              </a:rPr>
              <a:t>Implementar arquitectura cloud básica con AWS (RDS, S3, Lambda, DynamoDB, API Gateway) </a:t>
            </a:r>
            <a:endParaRPr b="0" i="0" sz="1200" u="none" cap="none" strike="noStrike">
              <a:solidFill>
                <a:schemeClr val="dk1"/>
              </a:solidFill>
              <a:latin typeface="Inter"/>
              <a:ea typeface="Inter"/>
              <a:cs typeface="Inter"/>
              <a:sym typeface="Inter"/>
            </a:endParaRPr>
          </a:p>
          <a:p>
            <a:pPr indent="-304800" lvl="0" marL="457200" marR="114300" rtl="0" algn="l">
              <a:lnSpc>
                <a:spcPct val="100000"/>
              </a:lnSpc>
              <a:spcBef>
                <a:spcPts val="1000"/>
              </a:spcBef>
              <a:spcAft>
                <a:spcPts val="0"/>
              </a:spcAft>
              <a:buClr>
                <a:srgbClr val="9900FF"/>
              </a:buClr>
              <a:buSzPts val="1200"/>
              <a:buFont typeface="Inter"/>
              <a:buChar char="→"/>
            </a:pPr>
            <a:r>
              <a:rPr b="0" i="0" lang="es-419" sz="1200" u="none" cap="none" strike="noStrike">
                <a:solidFill>
                  <a:schemeClr val="dk1"/>
                </a:solidFill>
                <a:latin typeface="Inter"/>
                <a:ea typeface="Inter"/>
                <a:cs typeface="Inter"/>
                <a:sym typeface="Inter"/>
              </a:rPr>
              <a:t>Integrar bases NoSQL (MongoDB) para datos no estructurados </a:t>
            </a:r>
            <a:endParaRPr b="0" i="0" sz="1200" u="none" cap="none" strike="noStrike">
              <a:solidFill>
                <a:schemeClr val="dk1"/>
              </a:solidFill>
              <a:latin typeface="Inter"/>
              <a:ea typeface="Inter"/>
              <a:cs typeface="Inter"/>
              <a:sym typeface="Inter"/>
            </a:endParaRPr>
          </a:p>
          <a:p>
            <a:pPr indent="-304800" lvl="0" marL="457200" marR="114300" rtl="0" algn="l">
              <a:lnSpc>
                <a:spcPct val="100000"/>
              </a:lnSpc>
              <a:spcBef>
                <a:spcPts val="1000"/>
              </a:spcBef>
              <a:spcAft>
                <a:spcPts val="0"/>
              </a:spcAft>
              <a:buClr>
                <a:srgbClr val="9900FF"/>
              </a:buClr>
              <a:buSzPts val="1200"/>
              <a:buFont typeface="Inter"/>
              <a:buChar char="→"/>
            </a:pPr>
            <a:r>
              <a:rPr b="0" i="0" lang="es-419" sz="1200" u="none" cap="none" strike="noStrike">
                <a:solidFill>
                  <a:schemeClr val="dk1"/>
                </a:solidFill>
                <a:latin typeface="Inter"/>
                <a:ea typeface="Inter"/>
                <a:cs typeface="Inter"/>
                <a:sym typeface="Inter"/>
              </a:rPr>
              <a:t>Desarrollar pipeline ETL con Python</a:t>
            </a:r>
            <a:endParaRPr b="0" i="0" sz="1200" u="none" cap="none" strike="noStrike">
              <a:solidFill>
                <a:schemeClr val="dk1"/>
              </a:solidFill>
              <a:latin typeface="Inter"/>
              <a:ea typeface="Inter"/>
              <a:cs typeface="Inter"/>
              <a:sym typeface="Inter"/>
            </a:endParaRPr>
          </a:p>
          <a:p>
            <a:pPr indent="-304800" lvl="0" marL="457200" marR="114300" rtl="0" algn="l">
              <a:lnSpc>
                <a:spcPct val="100000"/>
              </a:lnSpc>
              <a:spcBef>
                <a:spcPts val="1000"/>
              </a:spcBef>
              <a:spcAft>
                <a:spcPts val="0"/>
              </a:spcAft>
              <a:buClr>
                <a:srgbClr val="9900FF"/>
              </a:buClr>
              <a:buSzPts val="1200"/>
              <a:buFont typeface="Inter"/>
              <a:buChar char="→"/>
            </a:pPr>
            <a:r>
              <a:rPr b="0" i="0" lang="es-419" sz="1200" u="none" cap="none" strike="noStrike">
                <a:solidFill>
                  <a:schemeClr val="dk1"/>
                </a:solidFill>
                <a:latin typeface="Inter"/>
                <a:ea typeface="Inter"/>
                <a:cs typeface="Inter"/>
                <a:sym typeface="Inter"/>
              </a:rPr>
              <a:t>Optimizar performance mediante índices, particiones y vistas materializadas </a:t>
            </a:r>
            <a:endParaRPr b="0" i="0" sz="1200" u="none" cap="none" strike="noStrike">
              <a:solidFill>
                <a:schemeClr val="dk1"/>
              </a:solidFill>
              <a:latin typeface="Inter"/>
              <a:ea typeface="Inter"/>
              <a:cs typeface="Inter"/>
              <a:sym typeface="Inter"/>
            </a:endParaRPr>
          </a:p>
          <a:p>
            <a:pPr indent="-304800" lvl="0" marL="457200" marR="114300" rtl="0" algn="l">
              <a:lnSpc>
                <a:spcPct val="100000"/>
              </a:lnSpc>
              <a:spcBef>
                <a:spcPts val="1000"/>
              </a:spcBef>
              <a:spcAft>
                <a:spcPts val="1000"/>
              </a:spcAft>
              <a:buClr>
                <a:srgbClr val="9900FF"/>
              </a:buClr>
              <a:buSzPts val="1200"/>
              <a:buFont typeface="Inter"/>
              <a:buChar char="→"/>
            </a:pPr>
            <a:r>
              <a:rPr b="0" i="0" lang="es-419" sz="1200" u="none" cap="none" strike="noStrike">
                <a:solidFill>
                  <a:schemeClr val="dk1"/>
                </a:solidFill>
                <a:latin typeface="Inter"/>
                <a:ea typeface="Inter"/>
                <a:cs typeface="Inter"/>
                <a:sym typeface="Inter"/>
              </a:rPr>
              <a:t>Aplicar mejores prácticas de arquitectura de datos del mundo real</a:t>
            </a:r>
            <a:endParaRPr b="0" i="0" sz="1300" u="none" cap="none" strike="noStrike">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4"/>
          <p:cNvPicPr preferRelativeResize="0"/>
          <p:nvPr/>
        </p:nvPicPr>
        <p:blipFill rotWithShape="1">
          <a:blip r:embed="rId3">
            <a:alphaModFix/>
          </a:blip>
          <a:srcRect b="0" l="0" r="0" t="0"/>
          <a:stretch/>
        </p:blipFill>
        <p:spPr>
          <a:xfrm>
            <a:off x="6223858" y="4679040"/>
            <a:ext cx="528750" cy="528750"/>
          </a:xfrm>
          <a:prstGeom prst="rect">
            <a:avLst/>
          </a:prstGeom>
          <a:noFill/>
          <a:ln>
            <a:noFill/>
          </a:ln>
        </p:spPr>
      </p:pic>
      <p:pic>
        <p:nvPicPr>
          <p:cNvPr id="155" name="Google Shape;155;p4"/>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grpSp>
        <p:nvGrpSpPr>
          <p:cNvPr id="156" name="Google Shape;156;p4"/>
          <p:cNvGrpSpPr/>
          <p:nvPr/>
        </p:nvGrpSpPr>
        <p:grpSpPr>
          <a:xfrm>
            <a:off x="721133" y="1259942"/>
            <a:ext cx="1817596" cy="338561"/>
            <a:chOff x="2525525" y="694702"/>
            <a:chExt cx="620700" cy="421200"/>
          </a:xfrm>
        </p:grpSpPr>
        <p:sp>
          <p:nvSpPr>
            <p:cNvPr id="157" name="Google Shape;157;p4"/>
            <p:cNvSpPr/>
            <p:nvPr/>
          </p:nvSpPr>
          <p:spPr>
            <a:xfrm>
              <a:off x="2531524" y="759923"/>
              <a:ext cx="532800" cy="290700"/>
            </a:xfrm>
            <a:prstGeom prst="wedgeRoundRectCallout">
              <a:avLst>
                <a:gd fmla="val -17920" name="adj1"/>
                <a:gd fmla="val 80436" name="adj2"/>
                <a:gd fmla="val 0" name="adj3"/>
              </a:avLst>
            </a:prstGeom>
            <a:solidFill>
              <a:srgbClr val="8F00FF"/>
            </a:solidFill>
            <a:ln cap="flat" cmpd="sng" w="19050">
              <a:solidFill>
                <a:srgbClr val="8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ybody Black"/>
                <a:ea typeface="Anybody Black"/>
                <a:cs typeface="Anybody Black"/>
                <a:sym typeface="Anybody Black"/>
              </a:endParaRPr>
            </a:p>
          </p:txBody>
        </p:sp>
        <p:sp>
          <p:nvSpPr>
            <p:cNvPr id="158" name="Google Shape;158;p4"/>
            <p:cNvSpPr txBox="1"/>
            <p:nvPr/>
          </p:nvSpPr>
          <p:spPr>
            <a:xfrm>
              <a:off x="2525525" y="694702"/>
              <a:ext cx="620700" cy="42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419" sz="1000" u="none" cap="none" strike="noStrike">
                  <a:solidFill>
                    <a:srgbClr val="FFFFFF"/>
                  </a:solidFill>
                  <a:latin typeface="Space Grotesk Medium"/>
                  <a:ea typeface="Space Grotesk Medium"/>
                  <a:cs typeface="Space Grotesk Medium"/>
                  <a:sym typeface="Space Grotesk Medium"/>
                </a:rPr>
                <a:t>&lt;Proyecto Integrador&gt;</a:t>
              </a:r>
              <a:endParaRPr b="0" i="0" sz="1000" u="none" cap="none" strike="noStrike">
                <a:solidFill>
                  <a:srgbClr val="FFFFFF"/>
                </a:solidFill>
                <a:latin typeface="Space Grotesk Medium"/>
                <a:ea typeface="Space Grotesk Medium"/>
                <a:cs typeface="Space Grotesk Medium"/>
                <a:sym typeface="Space Grotesk Medium"/>
              </a:endParaRPr>
            </a:p>
          </p:txBody>
        </p:sp>
      </p:grpSp>
      <p:sp>
        <p:nvSpPr>
          <p:cNvPr id="159" name="Google Shape;159;p4"/>
          <p:cNvSpPr/>
          <p:nvPr/>
        </p:nvSpPr>
        <p:spPr>
          <a:xfrm>
            <a:off x="535750" y="2371500"/>
            <a:ext cx="2061600" cy="775200"/>
          </a:xfrm>
          <a:prstGeom prst="roundRect">
            <a:avLst>
              <a:gd fmla="val 50000" name="adj"/>
            </a:avLst>
          </a:prstGeom>
          <a:solidFill>
            <a:srgbClr val="FFFF01"/>
          </a:solidFill>
          <a:ln cap="flat" cmpd="sng" w="9525">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ybody Black"/>
              <a:ea typeface="Anybody Black"/>
              <a:cs typeface="Anybody Black"/>
              <a:sym typeface="Anybody Black"/>
            </a:endParaRPr>
          </a:p>
        </p:txBody>
      </p:sp>
      <p:sp>
        <p:nvSpPr>
          <p:cNvPr id="160" name="Google Shape;160;p4"/>
          <p:cNvSpPr txBox="1"/>
          <p:nvPr/>
        </p:nvSpPr>
        <p:spPr>
          <a:xfrm>
            <a:off x="619450" y="1572000"/>
            <a:ext cx="5023800" cy="1528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s-419" sz="4400" u="none" cap="none" strike="noStrike">
                <a:solidFill>
                  <a:srgbClr val="1B1B1B"/>
                </a:solidFill>
                <a:latin typeface="Anybody Black"/>
                <a:ea typeface="Anybody Black"/>
                <a:cs typeface="Anybody Black"/>
                <a:sym typeface="Anybody Black"/>
              </a:rPr>
              <a:t>Entregable</a:t>
            </a:r>
            <a:endParaRPr b="0" i="0" sz="4400" u="none" cap="none" strike="noStrike">
              <a:solidFill>
                <a:srgbClr val="1B1B1B"/>
              </a:solidFill>
              <a:latin typeface="Anybody Black"/>
              <a:ea typeface="Anybody Black"/>
              <a:cs typeface="Anybody Black"/>
              <a:sym typeface="Anybody Black"/>
            </a:endParaRPr>
          </a:p>
          <a:p>
            <a:pPr indent="0" lvl="0" marL="0" marR="0" rtl="0" algn="l">
              <a:lnSpc>
                <a:spcPct val="115000"/>
              </a:lnSpc>
              <a:spcBef>
                <a:spcPts val="0"/>
              </a:spcBef>
              <a:spcAft>
                <a:spcPts val="0"/>
              </a:spcAft>
              <a:buClr>
                <a:schemeClr val="dk1"/>
              </a:buClr>
              <a:buSzPts val="1100"/>
              <a:buFont typeface="Arial"/>
              <a:buNone/>
            </a:pPr>
            <a:r>
              <a:rPr b="0" i="0" lang="es-419" sz="4400" u="none" cap="none" strike="noStrike">
                <a:solidFill>
                  <a:srgbClr val="1B1B1B"/>
                </a:solidFill>
                <a:latin typeface="Anybody Black"/>
                <a:ea typeface="Anybody Black"/>
                <a:cs typeface="Anybody Black"/>
                <a:sym typeface="Anybody Black"/>
              </a:rPr>
              <a:t>Final</a:t>
            </a:r>
            <a:endParaRPr b="0" i="0" sz="4400" u="none" cap="none" strike="noStrike">
              <a:solidFill>
                <a:srgbClr val="1B1B1B"/>
              </a:solidFill>
              <a:latin typeface="Anybody Black"/>
              <a:ea typeface="Anybody Black"/>
              <a:cs typeface="Anybody Black"/>
              <a:sym typeface="Anybody Black"/>
            </a:endParaRPr>
          </a:p>
        </p:txBody>
      </p:sp>
      <p:pic>
        <p:nvPicPr>
          <p:cNvPr id="161" name="Google Shape;161;p4"/>
          <p:cNvPicPr preferRelativeResize="0"/>
          <p:nvPr/>
        </p:nvPicPr>
        <p:blipFill rotWithShape="1">
          <a:blip r:embed="rId4">
            <a:alphaModFix/>
          </a:blip>
          <a:srcRect b="0" l="0" r="0" t="0"/>
          <a:stretch/>
        </p:blipFill>
        <p:spPr>
          <a:xfrm flipH="1">
            <a:off x="2163712" y="2340595"/>
            <a:ext cx="971750" cy="8370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5"/>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sp>
        <p:nvSpPr>
          <p:cNvPr id="167" name="Google Shape;167;p5"/>
          <p:cNvSpPr txBox="1"/>
          <p:nvPr/>
        </p:nvSpPr>
        <p:spPr>
          <a:xfrm>
            <a:off x="349800" y="382725"/>
            <a:ext cx="5797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Proyecto Integrador</a:t>
            </a:r>
            <a:endParaRPr b="0" i="0" sz="2400" u="none" cap="none" strike="noStrike">
              <a:solidFill>
                <a:srgbClr val="000000"/>
              </a:solidFill>
              <a:latin typeface="Anybody Black"/>
              <a:ea typeface="Anybody Black"/>
              <a:cs typeface="Anybody Black"/>
              <a:sym typeface="Anybody Black"/>
            </a:endParaRPr>
          </a:p>
        </p:txBody>
      </p:sp>
      <p:sp>
        <p:nvSpPr>
          <p:cNvPr id="168" name="Google Shape;168;p5"/>
          <p:cNvSpPr txBox="1"/>
          <p:nvPr/>
        </p:nvSpPr>
        <p:spPr>
          <a:xfrm>
            <a:off x="349800" y="999875"/>
            <a:ext cx="6517200" cy="1246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419" sz="1300">
                <a:solidFill>
                  <a:schemeClr val="dk1"/>
                </a:solidFill>
                <a:latin typeface="Inter Medium"/>
                <a:ea typeface="Inter Medium"/>
                <a:cs typeface="Inter Medium"/>
                <a:sym typeface="Inter Medium"/>
              </a:rPr>
              <a:t>El entregable debe ser un</a:t>
            </a:r>
            <a:r>
              <a:rPr b="1" lang="es-419" sz="1300">
                <a:solidFill>
                  <a:schemeClr val="dk1"/>
                </a:solidFill>
                <a:latin typeface="Inter"/>
                <a:ea typeface="Inter"/>
                <a:cs typeface="Inter"/>
                <a:sym typeface="Inter"/>
              </a:rPr>
              <a:t> link a una carpeta de drive </a:t>
            </a:r>
            <a:r>
              <a:rPr lang="es-419" sz="1300">
                <a:solidFill>
                  <a:schemeClr val="dk1"/>
                </a:solidFill>
                <a:latin typeface="Inter Medium"/>
                <a:ea typeface="Inter Medium"/>
                <a:cs typeface="Inter Medium"/>
                <a:sym typeface="Inter Medium"/>
              </a:rPr>
              <a:t>con la siguiente identificación:</a:t>
            </a:r>
            <a:endParaRPr b="0" i="0" sz="1300" u="none" cap="none" strike="noStrike">
              <a:solidFill>
                <a:schemeClr val="dk1"/>
              </a:solidFill>
              <a:latin typeface="Inter Medium"/>
              <a:ea typeface="Inter Medium"/>
              <a:cs typeface="Inter Medium"/>
              <a:sym typeface="Inter Medium"/>
            </a:endParaRPr>
          </a:p>
          <a:p>
            <a:pPr indent="0" lvl="0" marL="0" marR="0" rtl="0" algn="l">
              <a:lnSpc>
                <a:spcPct val="100000"/>
              </a:lnSpc>
              <a:spcBef>
                <a:spcPts val="0"/>
              </a:spcBef>
              <a:spcAft>
                <a:spcPts val="0"/>
              </a:spcAft>
              <a:buClr>
                <a:schemeClr val="dk1"/>
              </a:buClr>
              <a:buSzPts val="1100"/>
              <a:buFont typeface="Arial"/>
              <a:buNone/>
            </a:pPr>
            <a:r>
              <a:rPr b="0" i="0" lang="es-419" sz="1300" u="none" cap="none" strike="noStrike">
                <a:solidFill>
                  <a:schemeClr val="dk1"/>
                </a:solidFill>
                <a:highlight>
                  <a:srgbClr val="FFFF01"/>
                </a:highlight>
                <a:latin typeface="Inter Medium"/>
                <a:ea typeface="Inter Medium"/>
                <a:cs typeface="Inter Medium"/>
                <a:sym typeface="Inter Medium"/>
              </a:rPr>
              <a:t>ProyectoM2_NombreEstudiante</a:t>
            </a:r>
            <a:endParaRPr b="0" i="0" sz="1300" u="none" cap="none" strike="noStrike">
              <a:solidFill>
                <a:schemeClr val="dk1"/>
              </a:solidFill>
              <a:highlight>
                <a:srgbClr val="FFFF01"/>
              </a:highlight>
              <a:latin typeface="Inter Medium"/>
              <a:ea typeface="Inter Medium"/>
              <a:cs typeface="Inter Medium"/>
              <a:sym typeface="Inter Medium"/>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chemeClr val="dk1"/>
              </a:solidFill>
              <a:latin typeface="Inter Medium"/>
              <a:ea typeface="Inter Medium"/>
              <a:cs typeface="Inter Medium"/>
              <a:sym typeface="Inter Medium"/>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chemeClr val="dk1"/>
              </a:solidFill>
              <a:latin typeface="Inter Medium"/>
              <a:ea typeface="Inter Medium"/>
              <a:cs typeface="Inter Medium"/>
              <a:sym typeface="Inter Medium"/>
            </a:endParaRPr>
          </a:p>
        </p:txBody>
      </p:sp>
      <p:sp>
        <p:nvSpPr>
          <p:cNvPr id="169" name="Google Shape;169;p5"/>
          <p:cNvSpPr txBox="1"/>
          <p:nvPr/>
        </p:nvSpPr>
        <p:spPr>
          <a:xfrm>
            <a:off x="349800" y="1810000"/>
            <a:ext cx="6595500" cy="3006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1" i="0" lang="es-419" sz="1200" u="none" cap="none" strike="noStrike">
                <a:solidFill>
                  <a:schemeClr val="dk1"/>
                </a:solidFill>
                <a:latin typeface="Inter"/>
                <a:ea typeface="Inter"/>
                <a:cs typeface="Inter"/>
                <a:sym typeface="Inter"/>
              </a:rPr>
              <a:t>Contenido:</a:t>
            </a:r>
            <a:endParaRPr b="1" i="0" sz="1200" u="none" cap="none" strike="noStrike">
              <a:solidFill>
                <a:schemeClr val="dk1"/>
              </a:solidFill>
              <a:latin typeface="Inter"/>
              <a:ea typeface="Inter"/>
              <a:cs typeface="Inter"/>
              <a:sym typeface="Inter"/>
            </a:endParaRPr>
          </a:p>
          <a:p>
            <a:pPr indent="-304800" lvl="0" marL="457200" marR="0" rtl="0" algn="l">
              <a:lnSpc>
                <a:spcPct val="115000"/>
              </a:lnSpc>
              <a:spcBef>
                <a:spcPts val="1200"/>
              </a:spcBef>
              <a:spcAft>
                <a:spcPts val="0"/>
              </a:spcAft>
              <a:buClr>
                <a:srgbClr val="9747FF"/>
              </a:buClr>
              <a:buSzPts val="1200"/>
              <a:buFont typeface="Arial"/>
              <a:buChar char="➔"/>
            </a:pPr>
            <a:r>
              <a:rPr b="1" i="0" lang="es-419" sz="1200" u="none" cap="none" strike="noStrike">
                <a:solidFill>
                  <a:schemeClr val="dk1"/>
                </a:solidFill>
                <a:latin typeface="Inter"/>
                <a:ea typeface="Inter"/>
                <a:cs typeface="Inter"/>
                <a:sym typeface="Inter"/>
              </a:rPr>
              <a:t>Carpeta principal:</a:t>
            </a:r>
            <a:r>
              <a:rPr b="0" i="0" lang="es-419" sz="1200" u="none" cap="none" strike="noStrike">
                <a:solidFill>
                  <a:schemeClr val="dk1"/>
                </a:solidFill>
                <a:latin typeface="Inter"/>
                <a:ea typeface="Inter"/>
                <a:cs typeface="Inter"/>
                <a:sym typeface="Inter"/>
              </a:rPr>
              <a:t> ProyectoM2_NombreEstudiante/</a:t>
            </a:r>
            <a:br>
              <a:rPr b="0" i="0" lang="es-419" sz="1200" u="none" cap="none" strike="noStrike">
                <a:solidFill>
                  <a:schemeClr val="dk1"/>
                </a:solidFill>
                <a:latin typeface="Inter"/>
                <a:ea typeface="Inter"/>
                <a:cs typeface="Inter"/>
                <a:sym typeface="Inter"/>
              </a:rPr>
            </a:br>
            <a:r>
              <a:rPr b="1" i="0" lang="es-419" sz="1200" u="none" cap="none" strike="noStrike">
                <a:solidFill>
                  <a:schemeClr val="dk1"/>
                </a:solidFill>
                <a:latin typeface="Inter"/>
                <a:ea typeface="Inter"/>
                <a:cs typeface="Inter"/>
                <a:sym typeface="Inter"/>
              </a:rPr>
              <a:t>1. Notebooks</a:t>
            </a:r>
            <a:br>
              <a:rPr b="1" i="0" lang="es-419" sz="1200" u="none" cap="none" strike="noStrike">
                <a:solidFill>
                  <a:schemeClr val="dk1"/>
                </a:solidFill>
                <a:latin typeface="Inter"/>
                <a:ea typeface="Inter"/>
                <a:cs typeface="Inter"/>
                <a:sym typeface="Inter"/>
              </a:rPr>
            </a:br>
            <a:endParaRPr b="1" i="0" sz="1200" u="none" cap="none" strike="noStrike">
              <a:solidFill>
                <a:schemeClr val="dk1"/>
              </a:solidFill>
              <a:latin typeface="Inter"/>
              <a:ea typeface="Inter"/>
              <a:cs typeface="Inter"/>
              <a:sym typeface="Inter"/>
            </a:endParaRPr>
          </a:p>
          <a:p>
            <a:pPr indent="-304800" lvl="2" marL="1371600" marR="0" rtl="0" algn="l">
              <a:lnSpc>
                <a:spcPct val="115000"/>
              </a:lnSpc>
              <a:spcBef>
                <a:spcPts val="0"/>
              </a:spcBef>
              <a:spcAft>
                <a:spcPts val="0"/>
              </a:spcAft>
              <a:buClr>
                <a:schemeClr val="dk1"/>
              </a:buClr>
              <a:buSzPts val="1200"/>
              <a:buFont typeface="Arial"/>
              <a:buChar char="●"/>
            </a:pPr>
            <a:r>
              <a:rPr b="0" i="0" lang="es-419" sz="1200" u="none" cap="none" strike="noStrike">
                <a:solidFill>
                  <a:schemeClr val="dk1"/>
                </a:solidFill>
                <a:latin typeface="Inter"/>
                <a:ea typeface="Inter"/>
                <a:cs typeface="Inter"/>
                <a:sym typeface="Inter"/>
              </a:rPr>
              <a:t>Avance_1_DataGeneration.ipynb: generación de datos</a:t>
            </a:r>
            <a:br>
              <a:rPr b="0" i="0" lang="es-419" sz="1200" u="none" cap="none" strike="noStrike">
                <a:solidFill>
                  <a:schemeClr val="dk1"/>
                </a:solidFill>
                <a:latin typeface="Inter"/>
                <a:ea typeface="Inter"/>
                <a:cs typeface="Inter"/>
                <a:sym typeface="Inter"/>
              </a:rPr>
            </a:br>
            <a:endParaRPr b="0" i="0" sz="1200" u="none" cap="none" strike="noStrike">
              <a:solidFill>
                <a:schemeClr val="dk1"/>
              </a:solidFill>
              <a:latin typeface="Inter"/>
              <a:ea typeface="Inter"/>
              <a:cs typeface="Inter"/>
              <a:sym typeface="Inter"/>
            </a:endParaRPr>
          </a:p>
          <a:p>
            <a:pPr indent="-304800" lvl="2" marL="1371600" marR="0" rtl="0" algn="l">
              <a:lnSpc>
                <a:spcPct val="115000"/>
              </a:lnSpc>
              <a:spcBef>
                <a:spcPts val="0"/>
              </a:spcBef>
              <a:spcAft>
                <a:spcPts val="0"/>
              </a:spcAft>
              <a:buClr>
                <a:schemeClr val="dk1"/>
              </a:buClr>
              <a:buSzPts val="1200"/>
              <a:buFont typeface="Arial"/>
              <a:buChar char="●"/>
            </a:pPr>
            <a:r>
              <a:rPr b="0" i="0" lang="es-419" sz="1200" u="none" cap="none" strike="noStrike">
                <a:solidFill>
                  <a:schemeClr val="dk1"/>
                </a:solidFill>
                <a:latin typeface="Inter"/>
                <a:ea typeface="Inter"/>
                <a:cs typeface="Inter"/>
                <a:sym typeface="Inter"/>
              </a:rPr>
              <a:t>Avance_2_SQLAnalysis.ipynb: análisis SQL</a:t>
            </a:r>
            <a:br>
              <a:rPr b="0" i="0" lang="es-419" sz="1200" u="none" cap="none" strike="noStrike">
                <a:solidFill>
                  <a:schemeClr val="dk1"/>
                </a:solidFill>
                <a:latin typeface="Inter"/>
                <a:ea typeface="Inter"/>
                <a:cs typeface="Inter"/>
                <a:sym typeface="Inter"/>
              </a:rPr>
            </a:br>
            <a:endParaRPr b="0" i="0" sz="1200" u="none" cap="none" strike="noStrike">
              <a:solidFill>
                <a:schemeClr val="dk1"/>
              </a:solidFill>
              <a:latin typeface="Inter"/>
              <a:ea typeface="Inter"/>
              <a:cs typeface="Inter"/>
              <a:sym typeface="Inter"/>
            </a:endParaRPr>
          </a:p>
          <a:p>
            <a:pPr indent="-304800" lvl="2" marL="1371600" marR="0" rtl="0" algn="l">
              <a:lnSpc>
                <a:spcPct val="115000"/>
              </a:lnSpc>
              <a:spcBef>
                <a:spcPts val="0"/>
              </a:spcBef>
              <a:spcAft>
                <a:spcPts val="0"/>
              </a:spcAft>
              <a:buClr>
                <a:schemeClr val="dk1"/>
              </a:buClr>
              <a:buSzPts val="1200"/>
              <a:buFont typeface="Arial"/>
              <a:buChar char="●"/>
            </a:pPr>
            <a:r>
              <a:rPr b="0" i="0" lang="es-419" sz="1200" u="none" cap="none" strike="noStrike">
                <a:solidFill>
                  <a:schemeClr val="dk1"/>
                </a:solidFill>
                <a:latin typeface="Inter"/>
                <a:ea typeface="Inter"/>
                <a:cs typeface="Inter"/>
                <a:sym typeface="Inter"/>
              </a:rPr>
              <a:t>Avance_3_DataWarehouse.ipynb: modelado dimensional y ETL</a:t>
            </a:r>
            <a:br>
              <a:rPr b="0" i="0" lang="es-419" sz="1200" u="none" cap="none" strike="noStrike">
                <a:solidFill>
                  <a:schemeClr val="dk1"/>
                </a:solidFill>
                <a:latin typeface="Inter"/>
                <a:ea typeface="Inter"/>
                <a:cs typeface="Inter"/>
                <a:sym typeface="Inter"/>
              </a:rPr>
            </a:br>
            <a:endParaRPr b="0" i="0" sz="1200" u="none" cap="none" strike="noStrike">
              <a:solidFill>
                <a:schemeClr val="dk1"/>
              </a:solidFill>
              <a:latin typeface="Inter"/>
              <a:ea typeface="Inter"/>
              <a:cs typeface="Inter"/>
              <a:sym typeface="Inter"/>
            </a:endParaRPr>
          </a:p>
          <a:p>
            <a:pPr indent="-304800" lvl="2" marL="1371600" marR="0" rtl="0" algn="l">
              <a:lnSpc>
                <a:spcPct val="115000"/>
              </a:lnSpc>
              <a:spcBef>
                <a:spcPts val="0"/>
              </a:spcBef>
              <a:spcAft>
                <a:spcPts val="0"/>
              </a:spcAft>
              <a:buClr>
                <a:schemeClr val="dk1"/>
              </a:buClr>
              <a:buSzPts val="1200"/>
              <a:buFont typeface="Arial"/>
              <a:buChar char="●"/>
            </a:pPr>
            <a:r>
              <a:rPr b="0" i="0" lang="es-419" sz="1200" u="none" cap="none" strike="noStrike">
                <a:solidFill>
                  <a:schemeClr val="dk1"/>
                </a:solidFill>
                <a:latin typeface="Inter"/>
                <a:ea typeface="Inter"/>
                <a:cs typeface="Inter"/>
                <a:sym typeface="Inter"/>
              </a:rPr>
              <a:t>Avance_4_CloudArchitecture.ipynb: arquitectura en la nube</a:t>
            </a:r>
            <a:endParaRPr b="0" i="0" sz="1200" u="none" cap="none" strike="noStrike">
              <a:solidFill>
                <a:schemeClr val="dk1"/>
              </a:solidFill>
              <a:latin typeface="Inter"/>
              <a:ea typeface="Inter"/>
              <a:cs typeface="Inter"/>
              <a:sym typeface="Inter"/>
            </a:endParaRPr>
          </a:p>
          <a:p>
            <a:pPr indent="0" lvl="0" marL="0" marR="0" rtl="0" algn="l">
              <a:lnSpc>
                <a:spcPct val="115000"/>
              </a:lnSpc>
              <a:spcBef>
                <a:spcPts val="1200"/>
              </a:spcBef>
              <a:spcAft>
                <a:spcPts val="1200"/>
              </a:spcAft>
              <a:buClr>
                <a:schemeClr val="dk1"/>
              </a:buClr>
              <a:buSzPts val="1100"/>
              <a:buFont typeface="Arial"/>
              <a:buNone/>
            </a:pPr>
            <a:r>
              <a:t/>
            </a:r>
            <a:endParaRPr b="0" i="0" sz="1150" u="none" cap="none" strike="noStrike">
              <a:solidFill>
                <a:schemeClr val="dk1"/>
              </a:solidFill>
              <a:latin typeface="Inter Black"/>
              <a:ea typeface="Inter Black"/>
              <a:cs typeface="Inter Black"/>
              <a:sym typeface="Inter Black"/>
            </a:endParaRPr>
          </a:p>
        </p:txBody>
      </p:sp>
      <p:grpSp>
        <p:nvGrpSpPr>
          <p:cNvPr id="170" name="Google Shape;170;p5"/>
          <p:cNvGrpSpPr/>
          <p:nvPr/>
        </p:nvGrpSpPr>
        <p:grpSpPr>
          <a:xfrm>
            <a:off x="5802537" y="1740956"/>
            <a:ext cx="2897779" cy="774333"/>
            <a:chOff x="5426971" y="1474885"/>
            <a:chExt cx="2897779" cy="774333"/>
          </a:xfrm>
        </p:grpSpPr>
        <p:sp>
          <p:nvSpPr>
            <p:cNvPr id="171" name="Google Shape;171;p5"/>
            <p:cNvSpPr/>
            <p:nvPr/>
          </p:nvSpPr>
          <p:spPr>
            <a:xfrm>
              <a:off x="5954750" y="1585000"/>
              <a:ext cx="2370000" cy="554100"/>
            </a:xfrm>
            <a:prstGeom prst="wedgeRoundRectCallout">
              <a:avLst>
                <a:gd fmla="val -56915" name="adj1"/>
                <a:gd fmla="val -4494" name="adj2"/>
                <a:gd fmla="val 0" name="adj3"/>
              </a:avLst>
            </a:prstGeom>
            <a:solidFill>
              <a:srgbClr val="9747FF"/>
            </a:solidFill>
            <a:ln cap="flat" cmpd="sng" w="9525">
              <a:solidFill>
                <a:srgbClr val="9747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a:solidFill>
                    <a:srgbClr val="FFFFFF"/>
                  </a:solidFill>
                  <a:latin typeface="Anybody"/>
                  <a:ea typeface="Anybody"/>
                  <a:cs typeface="Anybody"/>
                  <a:sym typeface="Anybody"/>
                </a:rPr>
                <a:t>Recuerda habilitar los accesos a la carpeta</a:t>
              </a:r>
              <a:endParaRPr>
                <a:solidFill>
                  <a:srgbClr val="FFFFFF"/>
                </a:solidFill>
                <a:latin typeface="Anybody"/>
                <a:ea typeface="Anybody"/>
                <a:cs typeface="Anybody"/>
                <a:sym typeface="Anybody"/>
              </a:endParaRPr>
            </a:p>
          </p:txBody>
        </p:sp>
        <p:pic>
          <p:nvPicPr>
            <p:cNvPr id="172" name="Google Shape;172;p5"/>
            <p:cNvPicPr preferRelativeResize="0"/>
            <p:nvPr/>
          </p:nvPicPr>
          <p:blipFill rotWithShape="1">
            <a:blip r:embed="rId4">
              <a:alphaModFix/>
            </a:blip>
            <a:srcRect b="0" l="0" r="0" t="0"/>
            <a:stretch/>
          </p:blipFill>
          <p:spPr>
            <a:xfrm rot="-366186">
              <a:off x="5461573" y="1515325"/>
              <a:ext cx="797703" cy="693453"/>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6"/>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sp>
        <p:nvSpPr>
          <p:cNvPr id="178" name="Google Shape;178;p6"/>
          <p:cNvSpPr txBox="1"/>
          <p:nvPr/>
        </p:nvSpPr>
        <p:spPr>
          <a:xfrm>
            <a:off x="349800" y="382725"/>
            <a:ext cx="5797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Proyecto Integrador</a:t>
            </a:r>
            <a:endParaRPr b="0" i="0" sz="2400" u="none" cap="none" strike="noStrike">
              <a:solidFill>
                <a:srgbClr val="000000"/>
              </a:solidFill>
              <a:latin typeface="Anybody Black"/>
              <a:ea typeface="Anybody Black"/>
              <a:cs typeface="Anybody Black"/>
              <a:sym typeface="Anybody Black"/>
            </a:endParaRPr>
          </a:p>
        </p:txBody>
      </p:sp>
      <p:sp>
        <p:nvSpPr>
          <p:cNvPr id="179" name="Google Shape;179;p6"/>
          <p:cNvSpPr txBox="1"/>
          <p:nvPr/>
        </p:nvSpPr>
        <p:spPr>
          <a:xfrm>
            <a:off x="349800" y="1061575"/>
            <a:ext cx="6595500" cy="4151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1" i="0" lang="es-419" sz="1100" u="none" cap="none" strike="noStrike">
                <a:solidFill>
                  <a:schemeClr val="dk1"/>
                </a:solidFill>
                <a:latin typeface="Inter"/>
                <a:ea typeface="Inter"/>
                <a:cs typeface="Inter"/>
                <a:sym typeface="Inter"/>
              </a:rPr>
              <a:t>2. Scripts</a:t>
            </a:r>
            <a:br>
              <a:rPr b="1" i="0" lang="es-419" sz="1100" u="none" cap="none" strike="noStrike">
                <a:solidFill>
                  <a:schemeClr val="dk1"/>
                </a:solidFill>
                <a:latin typeface="Inter"/>
                <a:ea typeface="Inter"/>
                <a:cs typeface="Inter"/>
                <a:sym typeface="Inter"/>
              </a:rPr>
            </a:br>
            <a:endParaRPr b="1" i="0" sz="1100" u="none" cap="none" strike="noStrike">
              <a:solidFill>
                <a:schemeClr val="dk1"/>
              </a:solidFill>
              <a:latin typeface="Inter"/>
              <a:ea typeface="Inter"/>
              <a:cs typeface="Inter"/>
              <a:sym typeface="Inter"/>
            </a:endParaRPr>
          </a:p>
          <a:p>
            <a:pPr indent="-298450" lvl="0" marL="457200" marR="0" rtl="0" algn="l">
              <a:lnSpc>
                <a:spcPct val="115000"/>
              </a:lnSpc>
              <a:spcBef>
                <a:spcPts val="1200"/>
              </a:spcBef>
              <a:spcAft>
                <a:spcPts val="0"/>
              </a:spcAft>
              <a:buClr>
                <a:srgbClr val="9747FF"/>
              </a:buClr>
              <a:buSzPts val="1100"/>
              <a:buFont typeface="Inter"/>
              <a:buChar char="➔"/>
            </a:pPr>
            <a:r>
              <a:rPr b="0" i="0" lang="es-419" sz="1100" u="none" cap="none" strike="noStrike">
                <a:solidFill>
                  <a:schemeClr val="dk1"/>
                </a:solidFill>
                <a:latin typeface="Inter"/>
                <a:ea typeface="Inter"/>
                <a:cs typeface="Inter"/>
                <a:sym typeface="Inter"/>
              </a:rPr>
              <a:t>01_data_generation.py: script para generar +505k registros (Avance 1)</a:t>
            </a:r>
            <a:br>
              <a:rPr b="0" i="0" lang="es-419" sz="1100" u="none" cap="none" strike="noStrike">
                <a:solidFill>
                  <a:schemeClr val="dk1"/>
                </a:solidFill>
                <a:latin typeface="Inter"/>
                <a:ea typeface="Inter"/>
                <a:cs typeface="Inter"/>
                <a:sym typeface="Inter"/>
              </a:rPr>
            </a:b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rgbClr val="9747FF"/>
              </a:buClr>
              <a:buSzPts val="1100"/>
              <a:buFont typeface="Inter"/>
              <a:buChar char="➔"/>
            </a:pPr>
            <a:r>
              <a:rPr b="0" i="0" lang="es-419" sz="1100" u="none" cap="none" strike="noStrike">
                <a:solidFill>
                  <a:schemeClr val="dk1"/>
                </a:solidFill>
                <a:latin typeface="Inter"/>
                <a:ea typeface="Inter"/>
                <a:cs typeface="Inter"/>
                <a:sym typeface="Inter"/>
              </a:rPr>
              <a:t>02_queries_analysis.sql: 30 consultas proporcionadas (Avance 2)</a:t>
            </a:r>
            <a:br>
              <a:rPr b="0" i="0" lang="es-419" sz="1100" u="none" cap="none" strike="noStrike">
                <a:solidFill>
                  <a:schemeClr val="dk1"/>
                </a:solidFill>
                <a:latin typeface="Inter"/>
                <a:ea typeface="Inter"/>
                <a:cs typeface="Inter"/>
                <a:sym typeface="Inter"/>
              </a:rPr>
            </a:b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rgbClr val="9747FF"/>
              </a:buClr>
              <a:buSzPts val="1100"/>
              <a:buFont typeface="Inter"/>
              <a:buChar char="➔"/>
            </a:pPr>
            <a:r>
              <a:rPr b="0" i="0" lang="es-419" sz="1100" u="none" cap="none" strike="noStrike">
                <a:solidFill>
                  <a:schemeClr val="dk1"/>
                </a:solidFill>
                <a:latin typeface="Inter"/>
                <a:ea typeface="Inter"/>
                <a:cs typeface="Inter"/>
                <a:sym typeface="Inter"/>
              </a:rPr>
              <a:t>03_optimization_indexes.sql: índices de optimización (Avance 2)</a:t>
            </a:r>
            <a:br>
              <a:rPr b="0" i="0" lang="es-419" sz="1100" u="none" cap="none" strike="noStrike">
                <a:solidFill>
                  <a:schemeClr val="dk1"/>
                </a:solidFill>
                <a:latin typeface="Inter"/>
                <a:ea typeface="Inter"/>
                <a:cs typeface="Inter"/>
                <a:sym typeface="Inter"/>
              </a:rPr>
            </a:b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rgbClr val="9747FF"/>
              </a:buClr>
              <a:buSzPts val="1100"/>
              <a:buFont typeface="Inter"/>
              <a:buChar char="➔"/>
            </a:pPr>
            <a:r>
              <a:rPr b="0" i="0" lang="es-419" sz="1100" u="none" cap="none" strike="noStrike">
                <a:solidFill>
                  <a:schemeClr val="dk1"/>
                </a:solidFill>
                <a:latin typeface="Inter"/>
                <a:ea typeface="Inter"/>
                <a:cs typeface="Inter"/>
                <a:sym typeface="Inter"/>
              </a:rPr>
              <a:t>04_dimensional_model.sql: definición del Data Warehouse (Avance 3)</a:t>
            </a:r>
            <a:br>
              <a:rPr b="0" i="0" lang="es-419" sz="1100" u="none" cap="none" strike="noStrike">
                <a:solidFill>
                  <a:schemeClr val="dk1"/>
                </a:solidFill>
                <a:latin typeface="Inter"/>
                <a:ea typeface="Inter"/>
                <a:cs typeface="Inter"/>
                <a:sym typeface="Inter"/>
              </a:rPr>
            </a:b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rgbClr val="9747FF"/>
              </a:buClr>
              <a:buSzPts val="1100"/>
              <a:buFont typeface="Inter"/>
              <a:buChar char="➔"/>
            </a:pPr>
            <a:r>
              <a:rPr b="0" i="0" lang="es-419" sz="1100" u="none" cap="none" strike="noStrike">
                <a:solidFill>
                  <a:schemeClr val="dk1"/>
                </a:solidFill>
                <a:latin typeface="Inter"/>
                <a:ea typeface="Inter"/>
                <a:cs typeface="Inter"/>
                <a:sym typeface="Inter"/>
              </a:rPr>
              <a:t>05_etl_pipeline.py: pipeline ETL completo (Avance 3)</a:t>
            </a:r>
            <a:br>
              <a:rPr b="0" i="0" lang="es-419" sz="1100" u="none" cap="none" strike="noStrike">
                <a:solidFill>
                  <a:schemeClr val="dk1"/>
                </a:solidFill>
                <a:latin typeface="Inter"/>
                <a:ea typeface="Inter"/>
                <a:cs typeface="Inter"/>
                <a:sym typeface="Inter"/>
              </a:rPr>
            </a:b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rgbClr val="9747FF"/>
              </a:buClr>
              <a:buSzPts val="1100"/>
              <a:buFont typeface="Inter"/>
              <a:buChar char="➔"/>
            </a:pPr>
            <a:r>
              <a:rPr b="0" i="0" lang="es-419" sz="1100" u="none" cap="none" strike="noStrike">
                <a:solidFill>
                  <a:schemeClr val="dk1"/>
                </a:solidFill>
                <a:latin typeface="Inter"/>
                <a:ea typeface="Inter"/>
                <a:cs typeface="Inter"/>
                <a:sym typeface="Inter"/>
              </a:rPr>
              <a:t>aws_architecture_diagram.png: diagrama de arquitectura AWS (Avance 4)</a:t>
            </a:r>
            <a:br>
              <a:rPr b="0" i="0" lang="es-419" sz="1100" u="none" cap="none" strike="noStrike">
                <a:solidFill>
                  <a:schemeClr val="dk1"/>
                </a:solidFill>
                <a:latin typeface="Inter"/>
                <a:ea typeface="Inter"/>
                <a:cs typeface="Inter"/>
                <a:sym typeface="Inter"/>
              </a:rPr>
            </a:b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rgbClr val="9747FF"/>
              </a:buClr>
              <a:buSzPts val="1100"/>
              <a:buFont typeface="Arial"/>
              <a:buChar char="➔"/>
            </a:pPr>
            <a:r>
              <a:rPr b="0" i="0" lang="es-419" sz="1100" u="none" cap="none" strike="noStrike">
                <a:solidFill>
                  <a:schemeClr val="dk1"/>
                </a:solidFill>
                <a:latin typeface="Inter"/>
                <a:ea typeface="Inter"/>
                <a:cs typeface="Inter"/>
                <a:sym typeface="Inter"/>
              </a:rPr>
              <a:t>lambda_functions/: carpeta con funciones Lambda (Avance 4)</a:t>
            </a:r>
            <a:br>
              <a:rPr b="0" i="0" lang="es-419" sz="1100" u="none" cap="none" strike="noStrike">
                <a:solidFill>
                  <a:schemeClr val="dk1"/>
                </a:solidFill>
                <a:latin typeface="Inter"/>
                <a:ea typeface="Inter"/>
                <a:cs typeface="Inter"/>
                <a:sym typeface="Inter"/>
              </a:rPr>
            </a:br>
            <a:endParaRPr b="0" i="0" sz="1100" u="none" cap="none" strike="noStrike">
              <a:solidFill>
                <a:schemeClr val="dk1"/>
              </a:solidFill>
              <a:latin typeface="Inter"/>
              <a:ea typeface="Inter"/>
              <a:cs typeface="Inter"/>
              <a:sym typeface="Inter"/>
            </a:endParaRPr>
          </a:p>
          <a:p>
            <a:pPr indent="0" lvl="0" marL="0" marR="0" rtl="0" algn="l">
              <a:lnSpc>
                <a:spcPct val="115000"/>
              </a:lnSpc>
              <a:spcBef>
                <a:spcPts val="1200"/>
              </a:spcBef>
              <a:spcAft>
                <a:spcPts val="0"/>
              </a:spcAft>
              <a:buClr>
                <a:srgbClr val="000000"/>
              </a:buClr>
              <a:buSzPts val="1200"/>
              <a:buFont typeface="Arial"/>
              <a:buNone/>
            </a:pPr>
            <a:r>
              <a:t/>
            </a:r>
            <a:endParaRPr b="1" i="0" sz="1200" u="none" cap="none" strike="noStrike">
              <a:solidFill>
                <a:schemeClr val="dk1"/>
              </a:solidFill>
              <a:latin typeface="Inter"/>
              <a:ea typeface="Inter"/>
              <a:cs typeface="Inter"/>
              <a:sym typeface="Inter"/>
            </a:endParaRPr>
          </a:p>
          <a:p>
            <a:pPr indent="0" lvl="0" marL="0" marR="0" rtl="0" algn="l">
              <a:lnSpc>
                <a:spcPct val="115000"/>
              </a:lnSpc>
              <a:spcBef>
                <a:spcPts val="1200"/>
              </a:spcBef>
              <a:spcAft>
                <a:spcPts val="1200"/>
              </a:spcAft>
              <a:buClr>
                <a:schemeClr val="dk1"/>
              </a:buClr>
              <a:buSzPts val="1100"/>
              <a:buFont typeface="Arial"/>
              <a:buNone/>
            </a:pPr>
            <a:r>
              <a:t/>
            </a:r>
            <a:endParaRPr b="0" i="0" sz="1150" u="none" cap="none" strike="noStrike">
              <a:solidFill>
                <a:schemeClr val="dk1"/>
              </a:solidFill>
              <a:latin typeface="Inter Black"/>
              <a:ea typeface="Inter Black"/>
              <a:cs typeface="Inter Black"/>
              <a:sym typeface="Inter Black"/>
            </a:endParaRPr>
          </a:p>
        </p:txBody>
      </p:sp>
      <p:pic>
        <p:nvPicPr>
          <p:cNvPr id="180" name="Google Shape;180;p6"/>
          <p:cNvPicPr preferRelativeResize="0"/>
          <p:nvPr/>
        </p:nvPicPr>
        <p:blipFill rotWithShape="1">
          <a:blip r:embed="rId4">
            <a:alphaModFix/>
          </a:blip>
          <a:srcRect b="0" l="0" r="0" t="0"/>
          <a:stretch/>
        </p:blipFill>
        <p:spPr>
          <a:xfrm>
            <a:off x="6694122" y="1944546"/>
            <a:ext cx="1911824" cy="1820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7"/>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sp>
        <p:nvSpPr>
          <p:cNvPr id="186" name="Google Shape;186;p7"/>
          <p:cNvSpPr txBox="1"/>
          <p:nvPr/>
        </p:nvSpPr>
        <p:spPr>
          <a:xfrm>
            <a:off x="349800" y="382725"/>
            <a:ext cx="5797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Proyecto Integrador</a:t>
            </a:r>
            <a:endParaRPr b="0" i="0" sz="2400" u="none" cap="none" strike="noStrike">
              <a:solidFill>
                <a:srgbClr val="000000"/>
              </a:solidFill>
              <a:latin typeface="Anybody Black"/>
              <a:ea typeface="Anybody Black"/>
              <a:cs typeface="Anybody Black"/>
              <a:sym typeface="Anybody Black"/>
            </a:endParaRPr>
          </a:p>
        </p:txBody>
      </p:sp>
      <p:sp>
        <p:nvSpPr>
          <p:cNvPr id="187" name="Google Shape;187;p7"/>
          <p:cNvSpPr txBox="1"/>
          <p:nvPr/>
        </p:nvSpPr>
        <p:spPr>
          <a:xfrm>
            <a:off x="349800" y="1061575"/>
            <a:ext cx="6595500" cy="352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1" i="0" lang="es-419" sz="1100" u="none" cap="none" strike="noStrike">
                <a:solidFill>
                  <a:schemeClr val="dk1"/>
                </a:solidFill>
                <a:latin typeface="Inter"/>
                <a:ea typeface="Inter"/>
                <a:cs typeface="Inter"/>
                <a:sym typeface="Inter"/>
              </a:rPr>
              <a:t>3. Documentación</a:t>
            </a:r>
            <a:endParaRPr b="1" i="0" sz="1100" u="none" cap="none" strike="noStrike">
              <a:solidFill>
                <a:schemeClr val="dk1"/>
              </a:solidFill>
              <a:latin typeface="Inter"/>
              <a:ea typeface="Inter"/>
              <a:cs typeface="Inter"/>
              <a:sym typeface="Inter"/>
            </a:endParaRPr>
          </a:p>
          <a:p>
            <a:pPr indent="-298450" lvl="0" marL="457200" marR="0" rtl="0" algn="l">
              <a:lnSpc>
                <a:spcPct val="115000"/>
              </a:lnSpc>
              <a:spcBef>
                <a:spcPts val="1200"/>
              </a:spcBef>
              <a:spcAft>
                <a:spcPts val="0"/>
              </a:spcAft>
              <a:buClr>
                <a:srgbClr val="9747FF"/>
              </a:buClr>
              <a:buSzPts val="1100"/>
              <a:buFont typeface="Arial"/>
              <a:buChar char="➔"/>
            </a:pPr>
            <a:r>
              <a:rPr b="0" i="0" lang="es-419" sz="1100" u="none" cap="none" strike="noStrike">
                <a:solidFill>
                  <a:schemeClr val="dk1"/>
                </a:solidFill>
                <a:latin typeface="Inter"/>
                <a:ea typeface="Inter"/>
                <a:cs typeface="Inter"/>
                <a:sym typeface="Inter"/>
              </a:rPr>
              <a:t>README.pdf: guía general del proyecto</a:t>
            </a:r>
            <a:br>
              <a:rPr b="0" i="0" lang="es-419" sz="1100" u="none" cap="none" strike="noStrike">
                <a:solidFill>
                  <a:schemeClr val="dk1"/>
                </a:solidFill>
                <a:latin typeface="Inter"/>
                <a:ea typeface="Inter"/>
                <a:cs typeface="Inter"/>
                <a:sym typeface="Inter"/>
              </a:rPr>
            </a:b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rgbClr val="9747FF"/>
              </a:buClr>
              <a:buSzPts val="1100"/>
              <a:buFont typeface="Arial"/>
              <a:buChar char="➔"/>
            </a:pPr>
            <a:r>
              <a:rPr b="0" i="0" lang="es-419" sz="1100" u="none" cap="none" strike="noStrike">
                <a:solidFill>
                  <a:schemeClr val="dk1"/>
                </a:solidFill>
                <a:latin typeface="Inter"/>
                <a:ea typeface="Inter"/>
                <a:cs typeface="Inter"/>
                <a:sym typeface="Inter"/>
              </a:rPr>
              <a:t>Manual_Consultas_SQL.pdf: explicación detallada de las 30 queries</a:t>
            </a:r>
            <a:br>
              <a:rPr b="0" i="0" lang="es-419" sz="1100" u="none" cap="none" strike="noStrike">
                <a:solidFill>
                  <a:schemeClr val="dk1"/>
                </a:solidFill>
                <a:latin typeface="Inter"/>
                <a:ea typeface="Inter"/>
                <a:cs typeface="Inter"/>
                <a:sym typeface="Inter"/>
              </a:rPr>
            </a:b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rgbClr val="9747FF"/>
              </a:buClr>
              <a:buSzPts val="1100"/>
              <a:buFont typeface="Arial"/>
              <a:buChar char="➔"/>
            </a:pPr>
            <a:r>
              <a:rPr b="0" i="0" lang="es-419" sz="1100" u="none" cap="none" strike="noStrike">
                <a:solidFill>
                  <a:schemeClr val="dk1"/>
                </a:solidFill>
                <a:latin typeface="Inter"/>
                <a:ea typeface="Inter"/>
                <a:cs typeface="Inter"/>
                <a:sym typeface="Inter"/>
              </a:rPr>
              <a:t>Arquitectura_Tecnica.pdf: decisiones de arquitectura y costos AWS</a:t>
            </a:r>
            <a:br>
              <a:rPr b="0" i="0" lang="es-419" sz="1100" u="none" cap="none" strike="noStrike">
                <a:solidFill>
                  <a:schemeClr val="dk1"/>
                </a:solidFill>
                <a:latin typeface="Inter"/>
                <a:ea typeface="Inter"/>
                <a:cs typeface="Inter"/>
                <a:sym typeface="Inter"/>
              </a:rPr>
            </a:b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rgbClr val="9747FF"/>
              </a:buClr>
              <a:buSzPts val="1100"/>
              <a:buFont typeface="Arial"/>
              <a:buChar char="➔"/>
            </a:pPr>
            <a:r>
              <a:rPr b="0" i="0" lang="es-419" sz="1100" u="none" cap="none" strike="noStrike">
                <a:solidFill>
                  <a:schemeClr val="dk1"/>
                </a:solidFill>
                <a:latin typeface="Inter"/>
                <a:ea typeface="Inter"/>
                <a:cs typeface="Inter"/>
                <a:sym typeface="Inter"/>
              </a:rPr>
              <a:t>Dashboard_Screenshots.pdf: capturas de CloudWatch</a:t>
            </a:r>
            <a:br>
              <a:rPr b="0" i="0" lang="es-419" sz="1100" u="none" cap="none" strike="noStrike">
                <a:solidFill>
                  <a:schemeClr val="dk1"/>
                </a:solidFill>
                <a:latin typeface="Inter"/>
                <a:ea typeface="Inter"/>
                <a:cs typeface="Inter"/>
                <a:sym typeface="Inter"/>
              </a:rPr>
            </a:br>
            <a:endParaRPr b="0" i="0" sz="1100" u="none" cap="none" strike="noStrike">
              <a:solidFill>
                <a:schemeClr val="dk1"/>
              </a:solidFill>
              <a:latin typeface="Inter"/>
              <a:ea typeface="Inter"/>
              <a:cs typeface="Inter"/>
              <a:sym typeface="Inter"/>
            </a:endParaRPr>
          </a:p>
          <a:p>
            <a:pPr indent="-298450" lvl="0" marL="457200" marR="0" rtl="0" algn="l">
              <a:lnSpc>
                <a:spcPct val="115000"/>
              </a:lnSpc>
              <a:spcBef>
                <a:spcPts val="0"/>
              </a:spcBef>
              <a:spcAft>
                <a:spcPts val="0"/>
              </a:spcAft>
              <a:buClr>
                <a:srgbClr val="9747FF"/>
              </a:buClr>
              <a:buSzPts val="1100"/>
              <a:buFont typeface="Arial"/>
              <a:buChar char="➔"/>
            </a:pPr>
            <a:r>
              <a:rPr b="0" i="0" lang="es-419" sz="1100" u="none" cap="none" strike="noStrike">
                <a:solidFill>
                  <a:schemeClr val="dk1"/>
                </a:solidFill>
                <a:latin typeface="Inter"/>
                <a:ea typeface="Inter"/>
                <a:cs typeface="Inter"/>
                <a:sym typeface="Inter"/>
              </a:rPr>
              <a:t>data_dictionary.xlsx: diccionario de datos simple</a:t>
            </a:r>
            <a:endParaRPr b="0" i="0" sz="1100" u="none" cap="none" strike="noStrike">
              <a:solidFill>
                <a:schemeClr val="dk1"/>
              </a:solidFill>
              <a:latin typeface="Inter"/>
              <a:ea typeface="Inter"/>
              <a:cs typeface="Inter"/>
              <a:sym typeface="Inter"/>
            </a:endParaRPr>
          </a:p>
          <a:p>
            <a:pPr indent="0" lvl="0" marL="457200" marR="0" rtl="0" algn="l">
              <a:lnSpc>
                <a:spcPct val="115000"/>
              </a:lnSpc>
              <a:spcBef>
                <a:spcPts val="1200"/>
              </a:spcBef>
              <a:spcAft>
                <a:spcPts val="0"/>
              </a:spcAft>
              <a:buClr>
                <a:srgbClr val="000000"/>
              </a:buClr>
              <a:buSzPts val="1100"/>
              <a:buFont typeface="Arial"/>
              <a:buNone/>
            </a:pPr>
            <a:br>
              <a:rPr b="0" i="0" lang="es-419" sz="1100" u="none" cap="none" strike="noStrike">
                <a:solidFill>
                  <a:schemeClr val="dk1"/>
                </a:solidFill>
                <a:latin typeface="Inter"/>
                <a:ea typeface="Inter"/>
                <a:cs typeface="Inter"/>
                <a:sym typeface="Inter"/>
              </a:rPr>
            </a:br>
            <a:endParaRPr b="0" i="0" sz="1100" u="none" cap="none" strike="noStrike">
              <a:solidFill>
                <a:schemeClr val="dk1"/>
              </a:solidFill>
              <a:latin typeface="Inter"/>
              <a:ea typeface="Inter"/>
              <a:cs typeface="Inter"/>
              <a:sym typeface="Inter"/>
            </a:endParaRPr>
          </a:p>
          <a:p>
            <a:pPr indent="0" lvl="0" marL="0" marR="0" rtl="0" algn="l">
              <a:lnSpc>
                <a:spcPct val="115000"/>
              </a:lnSpc>
              <a:spcBef>
                <a:spcPts val="1200"/>
              </a:spcBef>
              <a:spcAft>
                <a:spcPts val="0"/>
              </a:spcAft>
              <a:buClr>
                <a:srgbClr val="000000"/>
              </a:buClr>
              <a:buSzPts val="1200"/>
              <a:buFont typeface="Arial"/>
              <a:buNone/>
            </a:pPr>
            <a:r>
              <a:t/>
            </a:r>
            <a:endParaRPr b="1" i="0" sz="1200" u="none" cap="none" strike="noStrike">
              <a:solidFill>
                <a:schemeClr val="dk1"/>
              </a:solidFill>
              <a:latin typeface="Inter"/>
              <a:ea typeface="Inter"/>
              <a:cs typeface="Inter"/>
              <a:sym typeface="Inter"/>
            </a:endParaRPr>
          </a:p>
          <a:p>
            <a:pPr indent="0" lvl="0" marL="0" marR="0" rtl="0" algn="l">
              <a:lnSpc>
                <a:spcPct val="115000"/>
              </a:lnSpc>
              <a:spcBef>
                <a:spcPts val="1200"/>
              </a:spcBef>
              <a:spcAft>
                <a:spcPts val="1200"/>
              </a:spcAft>
              <a:buClr>
                <a:schemeClr val="dk1"/>
              </a:buClr>
              <a:buSzPts val="1100"/>
              <a:buFont typeface="Arial"/>
              <a:buNone/>
            </a:pPr>
            <a:r>
              <a:t/>
            </a:r>
            <a:endParaRPr b="0" i="0" sz="1150" u="none" cap="none" strike="noStrike">
              <a:solidFill>
                <a:schemeClr val="dk1"/>
              </a:solidFill>
              <a:latin typeface="Inter Black"/>
              <a:ea typeface="Inter Black"/>
              <a:cs typeface="Inter Black"/>
              <a:sym typeface="Inter Black"/>
            </a:endParaRPr>
          </a:p>
        </p:txBody>
      </p:sp>
      <p:pic>
        <p:nvPicPr>
          <p:cNvPr id="188" name="Google Shape;188;p7"/>
          <p:cNvPicPr preferRelativeResize="0"/>
          <p:nvPr/>
        </p:nvPicPr>
        <p:blipFill rotWithShape="1">
          <a:blip r:embed="rId4">
            <a:alphaModFix/>
          </a:blip>
          <a:srcRect b="0" l="0" r="0" t="0"/>
          <a:stretch/>
        </p:blipFill>
        <p:spPr>
          <a:xfrm>
            <a:off x="6694122" y="1944546"/>
            <a:ext cx="1911824" cy="1820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8"/>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sp>
        <p:nvSpPr>
          <p:cNvPr id="194" name="Google Shape;194;p8"/>
          <p:cNvSpPr txBox="1"/>
          <p:nvPr/>
        </p:nvSpPr>
        <p:spPr>
          <a:xfrm>
            <a:off x="349800" y="382725"/>
            <a:ext cx="57978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 Contenido específico requerido:</a:t>
            </a:r>
            <a:endParaRPr b="0" i="0" sz="2400" u="none" cap="none" strike="noStrike">
              <a:solidFill>
                <a:srgbClr val="000000"/>
              </a:solidFill>
              <a:latin typeface="Anybody Black"/>
              <a:ea typeface="Anybody Black"/>
              <a:cs typeface="Anybody Black"/>
              <a:sym typeface="Anybody Black"/>
            </a:endParaRPr>
          </a:p>
        </p:txBody>
      </p:sp>
      <p:sp>
        <p:nvSpPr>
          <p:cNvPr id="195" name="Google Shape;195;p8"/>
          <p:cNvSpPr txBox="1"/>
          <p:nvPr/>
        </p:nvSpPr>
        <p:spPr>
          <a:xfrm>
            <a:off x="420275" y="1366900"/>
            <a:ext cx="6595500" cy="296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1100"/>
              <a:buFont typeface="Arial"/>
              <a:buNone/>
            </a:pPr>
            <a:r>
              <a:rPr b="1" i="0" lang="es-419" sz="1100" u="none" cap="none" strike="noStrike">
                <a:solidFill>
                  <a:schemeClr val="dk1"/>
                </a:solidFill>
                <a:latin typeface="Inter"/>
                <a:ea typeface="Inter"/>
                <a:cs typeface="Inter"/>
                <a:sym typeface="Inter"/>
              </a:rPr>
              <a:t> </a:t>
            </a:r>
            <a:endParaRPr b="1" i="0" sz="1100" u="none" cap="none" strike="noStrike">
              <a:solidFill>
                <a:schemeClr val="dk1"/>
              </a:solidFill>
              <a:latin typeface="Inter"/>
              <a:ea typeface="Inter"/>
              <a:cs typeface="Inter"/>
              <a:sym typeface="Inter"/>
            </a:endParaRPr>
          </a:p>
          <a:p>
            <a:pPr indent="-298450" lvl="0" marL="1371600" marR="0" rtl="0" algn="l">
              <a:lnSpc>
                <a:spcPct val="150000"/>
              </a:lnSpc>
              <a:spcBef>
                <a:spcPts val="1200"/>
              </a:spcBef>
              <a:spcAft>
                <a:spcPts val="0"/>
              </a:spcAft>
              <a:buClr>
                <a:srgbClr val="9747FF"/>
              </a:buClr>
              <a:buSzPts val="1100"/>
              <a:buFont typeface="Inter"/>
              <a:buChar char="●"/>
            </a:pPr>
            <a:r>
              <a:rPr b="0" i="0" lang="es-419" sz="1100" u="none" cap="none" strike="noStrike">
                <a:solidFill>
                  <a:schemeClr val="dk1"/>
                </a:solidFill>
                <a:latin typeface="Inter"/>
                <a:ea typeface="Inter"/>
                <a:cs typeface="Inter"/>
                <a:sym typeface="Inter"/>
              </a:rPr>
              <a:t>Base de datos PostgreSQL con las 6 tablas pobladas (505 k+ registros)</a:t>
            </a:r>
            <a:endParaRPr b="0" i="0" sz="1100" u="none" cap="none" strike="noStrike">
              <a:solidFill>
                <a:schemeClr val="dk1"/>
              </a:solidFill>
              <a:latin typeface="Inter"/>
              <a:ea typeface="Inter"/>
              <a:cs typeface="Inter"/>
              <a:sym typeface="Inter"/>
            </a:endParaRPr>
          </a:p>
          <a:p>
            <a:pPr indent="-298450" lvl="0" marL="1371600" marR="0" rtl="0" algn="l">
              <a:lnSpc>
                <a:spcPct val="150000"/>
              </a:lnSpc>
              <a:spcBef>
                <a:spcPts val="0"/>
              </a:spcBef>
              <a:spcAft>
                <a:spcPts val="0"/>
              </a:spcAft>
              <a:buClr>
                <a:srgbClr val="9747FF"/>
              </a:buClr>
              <a:buSzPts val="1100"/>
              <a:buFont typeface="Inter"/>
              <a:buChar char="●"/>
            </a:pPr>
            <a:r>
              <a:rPr b="0" i="0" lang="es-419" sz="1100" u="none" cap="none" strike="noStrike">
                <a:solidFill>
                  <a:schemeClr val="dk1"/>
                </a:solidFill>
                <a:latin typeface="Inter"/>
                <a:ea typeface="Inter"/>
                <a:cs typeface="Inter"/>
                <a:sym typeface="Inter"/>
              </a:rPr>
              <a:t>Análisis documentado de las 30 queries SQL proporcionadas</a:t>
            </a:r>
            <a:endParaRPr b="0" i="0" sz="1100" u="none" cap="none" strike="noStrike">
              <a:solidFill>
                <a:schemeClr val="dk1"/>
              </a:solidFill>
              <a:latin typeface="Inter"/>
              <a:ea typeface="Inter"/>
              <a:cs typeface="Inter"/>
              <a:sym typeface="Inter"/>
            </a:endParaRPr>
          </a:p>
          <a:p>
            <a:pPr indent="-298450" lvl="0" marL="1371600" marR="0" rtl="0" algn="l">
              <a:lnSpc>
                <a:spcPct val="150000"/>
              </a:lnSpc>
              <a:spcBef>
                <a:spcPts val="0"/>
              </a:spcBef>
              <a:spcAft>
                <a:spcPts val="0"/>
              </a:spcAft>
              <a:buClr>
                <a:srgbClr val="9747FF"/>
              </a:buClr>
              <a:buSzPts val="1100"/>
              <a:buFont typeface="Inter"/>
              <a:buChar char="●"/>
            </a:pPr>
            <a:r>
              <a:rPr b="0" i="0" lang="es-419" sz="1100" u="none" cap="none" strike="noStrike">
                <a:solidFill>
                  <a:schemeClr val="dk1"/>
                </a:solidFill>
                <a:latin typeface="Inter"/>
                <a:ea typeface="Inter"/>
                <a:cs typeface="Inter"/>
                <a:sym typeface="Inter"/>
              </a:rPr>
              <a:t>Data Warehouse operativo en Snowflake (screenshots de tablas)</a:t>
            </a:r>
            <a:endParaRPr b="0" i="0" sz="1100" u="none" cap="none" strike="noStrike">
              <a:solidFill>
                <a:schemeClr val="dk1"/>
              </a:solidFill>
              <a:latin typeface="Inter"/>
              <a:ea typeface="Inter"/>
              <a:cs typeface="Inter"/>
              <a:sym typeface="Inter"/>
            </a:endParaRPr>
          </a:p>
          <a:p>
            <a:pPr indent="-298450" lvl="0" marL="1371600" marR="0" rtl="0" algn="l">
              <a:lnSpc>
                <a:spcPct val="150000"/>
              </a:lnSpc>
              <a:spcBef>
                <a:spcPts val="0"/>
              </a:spcBef>
              <a:spcAft>
                <a:spcPts val="0"/>
              </a:spcAft>
              <a:buClr>
                <a:srgbClr val="9747FF"/>
              </a:buClr>
              <a:buSzPts val="1100"/>
              <a:buFont typeface="Inter"/>
              <a:buChar char="●"/>
            </a:pPr>
            <a:r>
              <a:rPr b="0" i="0" lang="es-419" sz="1100" u="none" cap="none" strike="noStrike">
                <a:solidFill>
                  <a:schemeClr val="dk1"/>
                </a:solidFill>
                <a:latin typeface="Inter"/>
                <a:ea typeface="Inter"/>
                <a:cs typeface="Inter"/>
                <a:sym typeface="Inter"/>
              </a:rPr>
              <a:t>ETL pipeline ejecutable con instrucciones</a:t>
            </a:r>
            <a:endParaRPr b="0" i="0" sz="1100" u="none" cap="none" strike="noStrike">
              <a:solidFill>
                <a:schemeClr val="dk1"/>
              </a:solidFill>
              <a:latin typeface="Inter"/>
              <a:ea typeface="Inter"/>
              <a:cs typeface="Inter"/>
              <a:sym typeface="Inter"/>
            </a:endParaRPr>
          </a:p>
          <a:p>
            <a:pPr indent="-298450" lvl="0" marL="1371600" marR="0" rtl="0" algn="l">
              <a:lnSpc>
                <a:spcPct val="150000"/>
              </a:lnSpc>
              <a:spcBef>
                <a:spcPts val="0"/>
              </a:spcBef>
              <a:spcAft>
                <a:spcPts val="0"/>
              </a:spcAft>
              <a:buClr>
                <a:srgbClr val="9747FF"/>
              </a:buClr>
              <a:buSzPts val="1100"/>
              <a:buFont typeface="Inter"/>
              <a:buChar char="●"/>
            </a:pPr>
            <a:r>
              <a:rPr b="0" i="0" lang="es-419" sz="1100" u="none" cap="none" strike="noStrike">
                <a:solidFill>
                  <a:schemeClr val="dk1"/>
                </a:solidFill>
                <a:latin typeface="Inter"/>
                <a:ea typeface="Inter"/>
                <a:cs typeface="Inter"/>
                <a:sym typeface="Inter"/>
              </a:rPr>
              <a:t>Arquitectura AWS implementada (al menos parcialmente o en diagramas)</a:t>
            </a:r>
            <a:endParaRPr b="0" i="0" sz="1100" u="none" cap="none" strike="noStrike">
              <a:solidFill>
                <a:schemeClr val="dk1"/>
              </a:solidFill>
              <a:latin typeface="Inter"/>
              <a:ea typeface="Inter"/>
              <a:cs typeface="Inter"/>
              <a:sym typeface="Inter"/>
            </a:endParaRPr>
          </a:p>
          <a:p>
            <a:pPr indent="-298450" lvl="0" marL="1371600" marR="0" rtl="0" algn="l">
              <a:lnSpc>
                <a:spcPct val="150000"/>
              </a:lnSpc>
              <a:spcBef>
                <a:spcPts val="0"/>
              </a:spcBef>
              <a:spcAft>
                <a:spcPts val="0"/>
              </a:spcAft>
              <a:buClr>
                <a:srgbClr val="9747FF"/>
              </a:buClr>
              <a:buSzPts val="1100"/>
              <a:buFont typeface="Inter"/>
              <a:buChar char="●"/>
            </a:pPr>
            <a:r>
              <a:rPr b="0" i="0" lang="es-419" sz="1100" u="none" cap="none" strike="noStrike">
                <a:solidFill>
                  <a:schemeClr val="dk1"/>
                </a:solidFill>
                <a:latin typeface="Inter"/>
                <a:ea typeface="Inter"/>
                <a:cs typeface="Inter"/>
                <a:sym typeface="Inter"/>
              </a:rPr>
              <a:t>Dashboard con mínimo 5 métricas clave en CloudWatch</a:t>
            </a:r>
            <a:endParaRPr b="0" i="0" sz="1100" u="none" cap="none" strike="noStrike">
              <a:solidFill>
                <a:schemeClr val="dk1"/>
              </a:solidFill>
              <a:latin typeface="Inter"/>
              <a:ea typeface="Inter"/>
              <a:cs typeface="Inter"/>
              <a:sym typeface="Inter"/>
            </a:endParaRPr>
          </a:p>
          <a:p>
            <a:pPr indent="-298450" lvl="0" marL="1371600" marR="0" rtl="0" algn="l">
              <a:lnSpc>
                <a:spcPct val="150000"/>
              </a:lnSpc>
              <a:spcBef>
                <a:spcPts val="0"/>
              </a:spcBef>
              <a:spcAft>
                <a:spcPts val="0"/>
              </a:spcAft>
              <a:buClr>
                <a:srgbClr val="9747FF"/>
              </a:buClr>
              <a:buSzPts val="1100"/>
              <a:buFont typeface="Inter"/>
              <a:buChar char="●"/>
            </a:pPr>
            <a:r>
              <a:rPr b="0" i="0" lang="es-419" sz="1100" u="none" cap="none" strike="noStrike">
                <a:solidFill>
                  <a:schemeClr val="dk1"/>
                </a:solidFill>
                <a:latin typeface="Inter"/>
                <a:ea typeface="Inter"/>
                <a:cs typeface="Inter"/>
                <a:sym typeface="Inter"/>
              </a:rPr>
              <a:t>Toda la documentación en formato PDF</a:t>
            </a:r>
            <a:endParaRPr b="0" i="0" sz="1100" u="none" cap="none" strike="noStrike">
              <a:solidFill>
                <a:schemeClr val="dk1"/>
              </a:solidFill>
              <a:latin typeface="Inter"/>
              <a:ea typeface="Inter"/>
              <a:cs typeface="Inter"/>
              <a:sym typeface="Inter"/>
            </a:endParaRPr>
          </a:p>
          <a:p>
            <a:pPr indent="0" lvl="0" marL="457200" marR="0" rtl="0" algn="l">
              <a:lnSpc>
                <a:spcPct val="115000"/>
              </a:lnSpc>
              <a:spcBef>
                <a:spcPts val="120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0" marR="0" rtl="0" algn="l">
              <a:lnSpc>
                <a:spcPct val="115000"/>
              </a:lnSpc>
              <a:spcBef>
                <a:spcPts val="1200"/>
              </a:spcBef>
              <a:spcAft>
                <a:spcPts val="1200"/>
              </a:spcAft>
              <a:buClr>
                <a:srgbClr val="000000"/>
              </a:buClr>
              <a:buSzPts val="1150"/>
              <a:buFont typeface="Arial"/>
              <a:buNone/>
            </a:pPr>
            <a:r>
              <a:t/>
            </a:r>
            <a:endParaRPr b="0" i="0" sz="1150" u="none" cap="none" strike="noStrike">
              <a:solidFill>
                <a:schemeClr val="dk1"/>
              </a:solidFill>
              <a:latin typeface="Inter Black"/>
              <a:ea typeface="Inter Black"/>
              <a:cs typeface="Inter Black"/>
              <a:sym typeface="Inter Black"/>
            </a:endParaRPr>
          </a:p>
        </p:txBody>
      </p:sp>
      <p:pic>
        <p:nvPicPr>
          <p:cNvPr id="196" name="Google Shape;196;p8" title="Iniciativa- img3.png"/>
          <p:cNvPicPr preferRelativeResize="0"/>
          <p:nvPr/>
        </p:nvPicPr>
        <p:blipFill rotWithShape="1">
          <a:blip r:embed="rId4">
            <a:alphaModFix/>
          </a:blip>
          <a:srcRect b="0" l="0" r="0" t="0"/>
          <a:stretch/>
        </p:blipFill>
        <p:spPr>
          <a:xfrm>
            <a:off x="7015775" y="892225"/>
            <a:ext cx="1823424" cy="20513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0"/>
          <p:cNvSpPr txBox="1"/>
          <p:nvPr/>
        </p:nvSpPr>
        <p:spPr>
          <a:xfrm>
            <a:off x="349800" y="203000"/>
            <a:ext cx="7590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Modelo de datos proporcionado</a:t>
            </a:r>
            <a:endParaRPr b="0" i="0" sz="2400" u="none" cap="none" strike="noStrike">
              <a:solidFill>
                <a:srgbClr val="000000"/>
              </a:solidFill>
              <a:latin typeface="Anybody Black"/>
              <a:ea typeface="Anybody Black"/>
              <a:cs typeface="Anybody Black"/>
              <a:sym typeface="Anybody Black"/>
            </a:endParaRPr>
          </a:p>
        </p:txBody>
      </p:sp>
      <p:sp>
        <p:nvSpPr>
          <p:cNvPr id="202" name="Google Shape;202;p10"/>
          <p:cNvSpPr txBox="1"/>
          <p:nvPr/>
        </p:nvSpPr>
        <p:spPr>
          <a:xfrm>
            <a:off x="448600" y="812800"/>
            <a:ext cx="5166900" cy="55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1200"/>
              </a:spcAft>
              <a:buClr>
                <a:srgbClr val="000000"/>
              </a:buClr>
              <a:buSzPts val="1200"/>
              <a:buFont typeface="Arial"/>
              <a:buNone/>
            </a:pPr>
            <a:r>
              <a:rPr b="1" i="0" lang="es-419" sz="1200" u="none" cap="none" strike="noStrike">
                <a:solidFill>
                  <a:schemeClr val="dk1"/>
                </a:solidFill>
                <a:latin typeface="Inter"/>
                <a:ea typeface="Inter"/>
                <a:cs typeface="Inter"/>
                <a:sym typeface="Inter"/>
              </a:rPr>
              <a:t>Los estudiantes recibirán el siguiente modelo relacional ya implementado en PostgreSQL:</a:t>
            </a:r>
            <a:endParaRPr b="1" i="0" sz="1900" u="none" cap="none" strike="noStrike">
              <a:solidFill>
                <a:schemeClr val="dk2"/>
              </a:solidFill>
              <a:latin typeface="Arial"/>
              <a:ea typeface="Arial"/>
              <a:cs typeface="Arial"/>
              <a:sym typeface="Arial"/>
            </a:endParaRPr>
          </a:p>
        </p:txBody>
      </p:sp>
      <p:sp>
        <p:nvSpPr>
          <p:cNvPr id="203" name="Google Shape;203;p10"/>
          <p:cNvSpPr/>
          <p:nvPr/>
        </p:nvSpPr>
        <p:spPr>
          <a:xfrm>
            <a:off x="659550" y="1366900"/>
            <a:ext cx="3582000" cy="3725100"/>
          </a:xfrm>
          <a:prstGeom prst="roundRect">
            <a:avLst>
              <a:gd fmla="val 4718" name="adj"/>
            </a:avLst>
          </a:prstGeom>
          <a:solidFill>
            <a:srgbClr val="F8F8F8"/>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100"/>
              <a:buFont typeface="Arial"/>
              <a:buNone/>
            </a:pPr>
            <a:r>
              <a:t/>
            </a:r>
            <a:endParaRPr b="0" i="0" sz="2800" u="none" cap="none" strike="noStrike">
              <a:solidFill>
                <a:srgbClr val="000000"/>
              </a:solidFill>
              <a:latin typeface="Anybody Black"/>
              <a:ea typeface="Anybody Black"/>
              <a:cs typeface="Anybody Black"/>
              <a:sym typeface="Anybody Black"/>
            </a:endParaRPr>
          </a:p>
        </p:txBody>
      </p:sp>
      <p:sp>
        <p:nvSpPr>
          <p:cNvPr id="204" name="Google Shape;204;p10"/>
          <p:cNvSpPr txBox="1"/>
          <p:nvPr/>
        </p:nvSpPr>
        <p:spPr>
          <a:xfrm>
            <a:off x="349800" y="1308200"/>
            <a:ext cx="3175500" cy="386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1100"/>
              <a:buFont typeface="Arial"/>
              <a:buNone/>
            </a:pPr>
            <a:r>
              <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200"/>
              </a:spcBef>
              <a:spcAft>
                <a:spcPts val="0"/>
              </a:spcAft>
              <a:buClr>
                <a:srgbClr val="000000"/>
              </a:buClr>
              <a:buSzPts val="1100"/>
              <a:buFont typeface="Arial"/>
              <a:buNone/>
            </a:pPr>
            <a:r>
              <a:rPr b="1" i="0" lang="es-419" sz="1100" u="none" cap="none" strike="noStrike">
                <a:solidFill>
                  <a:schemeClr val="dk1"/>
                </a:solidFill>
                <a:latin typeface="Inter"/>
                <a:ea typeface="Inter"/>
                <a:cs typeface="Inter"/>
                <a:sym typeface="Inter"/>
              </a:rPr>
              <a:t>1.</a:t>
            </a:r>
            <a:r>
              <a:rPr b="0" i="0" lang="es-419" sz="1100" u="none" cap="none" strike="noStrike">
                <a:solidFill>
                  <a:schemeClr val="dk1"/>
                </a:solidFill>
                <a:latin typeface="Inter"/>
                <a:ea typeface="Inter"/>
                <a:cs typeface="Inter"/>
                <a:sym typeface="Inter"/>
              </a:rPr>
              <a:t> vehicles (vehículos de la flota)</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CREATE TABLE vehicles (</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vehicle_id SERIAL PRIMARY KEY,</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license_plate VARCHAR(20) UNIQUE NOT NULL,</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vehicle_type VARCHAR(50) NOT NULL,</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capacity_kg DECIMAL(10,2),</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fuel_type VARCHAR(20),</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acquisition_date DATE,</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status VARCHAR(20) DEFAULT 'active'</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1000"/>
              </a:spcAft>
              <a:buClr>
                <a:srgbClr val="000000"/>
              </a:buClr>
              <a:buSzPts val="1100"/>
              <a:buFont typeface="Arial"/>
              <a:buNone/>
            </a:pPr>
            <a:r>
              <a:rPr b="0" i="0" lang="es-419" sz="1100" u="none" cap="none" strike="noStrike">
                <a:solidFill>
                  <a:schemeClr val="dk1"/>
                </a:solidFill>
                <a:latin typeface="Inter"/>
                <a:ea typeface="Inter"/>
                <a:cs typeface="Inter"/>
                <a:sym typeface="Inter"/>
              </a:rPr>
              <a:t>);</a:t>
            </a:r>
            <a:endParaRPr b="0" i="0" sz="1150" u="none" cap="none" strike="noStrike">
              <a:solidFill>
                <a:schemeClr val="dk1"/>
              </a:solidFill>
              <a:latin typeface="Inter Black"/>
              <a:ea typeface="Inter Black"/>
              <a:cs typeface="Inter Black"/>
              <a:sym typeface="Inter Black"/>
            </a:endParaRPr>
          </a:p>
        </p:txBody>
      </p:sp>
      <p:sp>
        <p:nvSpPr>
          <p:cNvPr id="205" name="Google Shape;205;p10"/>
          <p:cNvSpPr/>
          <p:nvPr/>
        </p:nvSpPr>
        <p:spPr>
          <a:xfrm>
            <a:off x="4370675" y="1366900"/>
            <a:ext cx="4450800" cy="3669300"/>
          </a:xfrm>
          <a:prstGeom prst="roundRect">
            <a:avLst>
              <a:gd fmla="val 4718" name="adj"/>
            </a:avLst>
          </a:prstGeom>
          <a:solidFill>
            <a:srgbClr val="F8F8F8"/>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100"/>
              <a:buFont typeface="Arial"/>
              <a:buNone/>
            </a:pPr>
            <a:r>
              <a:t/>
            </a:r>
            <a:endParaRPr b="0" i="0" sz="2800" u="none" cap="none" strike="noStrike">
              <a:solidFill>
                <a:srgbClr val="000000"/>
              </a:solidFill>
              <a:latin typeface="Anybody Black"/>
              <a:ea typeface="Anybody Black"/>
              <a:cs typeface="Anybody Black"/>
              <a:sym typeface="Anybody Black"/>
            </a:endParaRPr>
          </a:p>
        </p:txBody>
      </p:sp>
      <p:sp>
        <p:nvSpPr>
          <p:cNvPr id="206" name="Google Shape;206;p10"/>
          <p:cNvSpPr txBox="1"/>
          <p:nvPr/>
        </p:nvSpPr>
        <p:spPr>
          <a:xfrm>
            <a:off x="3990450" y="1249475"/>
            <a:ext cx="4514100" cy="393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1100"/>
              <a:buFont typeface="Arial"/>
              <a:buNone/>
            </a:pPr>
            <a:r>
              <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200"/>
              </a:spcBef>
              <a:spcAft>
                <a:spcPts val="0"/>
              </a:spcAft>
              <a:buClr>
                <a:srgbClr val="000000"/>
              </a:buClr>
              <a:buSzPts val="1100"/>
              <a:buFont typeface="Arial"/>
              <a:buNone/>
            </a:pPr>
            <a:r>
              <a:rPr b="1" i="0" lang="es-419" sz="1100" u="none" cap="none" strike="noStrike">
                <a:solidFill>
                  <a:schemeClr val="dk1"/>
                </a:solidFill>
                <a:latin typeface="Inter"/>
                <a:ea typeface="Inter"/>
                <a:cs typeface="Inter"/>
                <a:sym typeface="Inter"/>
              </a:rPr>
              <a:t>2.</a:t>
            </a:r>
            <a:r>
              <a:rPr b="0" i="0" lang="es-419" sz="1100" u="none" cap="none" strike="noStrike">
                <a:solidFill>
                  <a:schemeClr val="dk1"/>
                </a:solidFill>
                <a:latin typeface="Inter"/>
                <a:ea typeface="Inter"/>
                <a:cs typeface="Inter"/>
                <a:sym typeface="Inter"/>
              </a:rPr>
              <a:t> drivers (conductores)</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CREATE TABLE drivers (</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driver_id SERIAL PRIMARY KEY,</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employee_code VARCHAR(20) UNIQUE NOT NULL,</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first_name VARCHAR(100) NOT NULL,</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last_name VARCHAR(100) NOT NULL,</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license_number VARCHAR(50) UNIQUE NOT NULL,</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license_expiry DATE,</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phone VARCHAR(20),</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hire_date DATE,</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    status VARCHAR(20) DEFAULT 'active'</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1000"/>
              </a:spcAft>
              <a:buClr>
                <a:srgbClr val="000000"/>
              </a:buClr>
              <a:buSzPts val="1000"/>
              <a:buFont typeface="Arial"/>
              <a:buNone/>
            </a:pPr>
            <a:r>
              <a:rPr b="0" i="0" lang="es-419" sz="1000" u="none" cap="none" strike="noStrike">
                <a:solidFill>
                  <a:schemeClr val="dk1"/>
                </a:solidFill>
                <a:latin typeface="Inter"/>
                <a:ea typeface="Inter"/>
                <a:cs typeface="Inter"/>
                <a:sym typeface="Inter"/>
              </a:rPr>
              <a:t>);</a:t>
            </a:r>
            <a:endParaRPr b="1" i="0" sz="1000" u="none" cap="none" strike="noStrike">
              <a:solidFill>
                <a:schemeClr val="dk1"/>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